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notesSlides/notesSlide3.xml" ContentType="application/vnd.openxmlformats-officedocument.presentationml.notesSlide+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8.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diagrams/data3.xml" ContentType="application/vnd.openxmlformats-officedocument.drawingml.diagramData+xml"/>
  <Override PartName="/ppt/diagrams/colors5.xml" ContentType="application/vnd.openxmlformats-officedocument.drawingml.diagramColor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notesSlides/notesSlide51.xml" ContentType="application/vnd.openxmlformats-officedocument.presentationml.notesSlide+xml"/>
  <Default Extension="tiff" ContentType="image/tiff"/>
  <Override PartName="/ppt/notesSlides/notesSlide11.xml" ContentType="application/vnd.openxmlformats-officedocument.presentationml.notesSlide+xml"/>
  <Override PartName="/ppt/diagrams/data5.xml" ContentType="application/vnd.openxmlformats-officedocument.drawingml.diagramData+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diagrams/layout5.xml" ContentType="application/vnd.openxmlformats-officedocument.drawingml.diagramLayout+xml"/>
  <Override PartName="/ppt/notesSlides/notesSlide1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106"/>
  </p:notesMasterIdLst>
  <p:handoutMasterIdLst>
    <p:handoutMasterId r:id="rId107"/>
  </p:handoutMasterIdLst>
  <p:sldIdLst>
    <p:sldId id="410" r:id="rId2"/>
    <p:sldId id="256" r:id="rId3"/>
    <p:sldId id="426" r:id="rId4"/>
    <p:sldId id="441" r:id="rId5"/>
    <p:sldId id="412" r:id="rId6"/>
    <p:sldId id="413" r:id="rId7"/>
    <p:sldId id="414" r:id="rId8"/>
    <p:sldId id="415" r:id="rId9"/>
    <p:sldId id="416" r:id="rId10"/>
    <p:sldId id="417" r:id="rId11"/>
    <p:sldId id="418" r:id="rId12"/>
    <p:sldId id="419" r:id="rId13"/>
    <p:sldId id="420" r:id="rId14"/>
    <p:sldId id="421" r:id="rId15"/>
    <p:sldId id="422" r:id="rId16"/>
    <p:sldId id="423" r:id="rId17"/>
    <p:sldId id="424" r:id="rId18"/>
    <p:sldId id="425" r:id="rId19"/>
    <p:sldId id="442" r:id="rId20"/>
    <p:sldId id="365" r:id="rId21"/>
    <p:sldId id="352" r:id="rId22"/>
    <p:sldId id="353" r:id="rId23"/>
    <p:sldId id="354" r:id="rId24"/>
    <p:sldId id="355" r:id="rId25"/>
    <p:sldId id="356" r:id="rId26"/>
    <p:sldId id="367" r:id="rId27"/>
    <p:sldId id="300" r:id="rId28"/>
    <p:sldId id="344" r:id="rId29"/>
    <p:sldId id="368" r:id="rId30"/>
    <p:sldId id="369" r:id="rId31"/>
    <p:sldId id="370" r:id="rId32"/>
    <p:sldId id="371" r:id="rId33"/>
    <p:sldId id="346" r:id="rId34"/>
    <p:sldId id="372" r:id="rId35"/>
    <p:sldId id="382" r:id="rId36"/>
    <p:sldId id="383" r:id="rId37"/>
    <p:sldId id="384" r:id="rId38"/>
    <p:sldId id="338" r:id="rId39"/>
    <p:sldId id="432" r:id="rId40"/>
    <p:sldId id="440" r:id="rId41"/>
    <p:sldId id="431" r:id="rId42"/>
    <p:sldId id="433" r:id="rId43"/>
    <p:sldId id="447" r:id="rId44"/>
    <p:sldId id="434" r:id="rId45"/>
    <p:sldId id="435" r:id="rId46"/>
    <p:sldId id="436" r:id="rId47"/>
    <p:sldId id="304" r:id="rId48"/>
    <p:sldId id="407" r:id="rId49"/>
    <p:sldId id="452" r:id="rId50"/>
    <p:sldId id="305" r:id="rId51"/>
    <p:sldId id="449" r:id="rId52"/>
    <p:sldId id="453" r:id="rId53"/>
    <p:sldId id="313" r:id="rId54"/>
    <p:sldId id="450" r:id="rId55"/>
    <p:sldId id="454" r:id="rId56"/>
    <p:sldId id="455" r:id="rId57"/>
    <p:sldId id="314" r:id="rId58"/>
    <p:sldId id="315" r:id="rId59"/>
    <p:sldId id="316" r:id="rId60"/>
    <p:sldId id="309" r:id="rId61"/>
    <p:sldId id="317" r:id="rId62"/>
    <p:sldId id="456" r:id="rId63"/>
    <p:sldId id="318" r:id="rId64"/>
    <p:sldId id="462" r:id="rId65"/>
    <p:sldId id="319" r:id="rId66"/>
    <p:sldId id="460" r:id="rId67"/>
    <p:sldId id="457" r:id="rId68"/>
    <p:sldId id="320" r:id="rId69"/>
    <p:sldId id="461" r:id="rId70"/>
    <p:sldId id="311" r:id="rId71"/>
    <p:sldId id="321" r:id="rId72"/>
    <p:sldId id="458" r:id="rId73"/>
    <p:sldId id="322" r:id="rId74"/>
    <p:sldId id="323" r:id="rId75"/>
    <p:sldId id="459" r:id="rId76"/>
    <p:sldId id="408" r:id="rId77"/>
    <p:sldId id="437" r:id="rId78"/>
    <p:sldId id="438" r:id="rId79"/>
    <p:sldId id="439" r:id="rId80"/>
    <p:sldId id="266" r:id="rId81"/>
    <p:sldId id="267" r:id="rId82"/>
    <p:sldId id="281" r:id="rId83"/>
    <p:sldId id="325" r:id="rId84"/>
    <p:sldId id="326" r:id="rId85"/>
    <p:sldId id="274" r:id="rId86"/>
    <p:sldId id="327" r:id="rId87"/>
    <p:sldId id="276" r:id="rId88"/>
    <p:sldId id="328" r:id="rId89"/>
    <p:sldId id="329" r:id="rId90"/>
    <p:sldId id="330" r:id="rId91"/>
    <p:sldId id="393" r:id="rId92"/>
    <p:sldId id="283" r:id="rId93"/>
    <p:sldId id="332" r:id="rId94"/>
    <p:sldId id="463" r:id="rId95"/>
    <p:sldId id="464" r:id="rId96"/>
    <p:sldId id="465" r:id="rId97"/>
    <p:sldId id="334" r:id="rId98"/>
    <p:sldId id="335" r:id="rId99"/>
    <p:sldId id="394" r:id="rId100"/>
    <p:sldId id="289" r:id="rId101"/>
    <p:sldId id="395" r:id="rId102"/>
    <p:sldId id="294" r:id="rId103"/>
    <p:sldId id="336" r:id="rId104"/>
    <p:sldId id="298" r:id="rId105"/>
  </p:sldIdLst>
  <p:sldSz cx="9144000" cy="6858000" type="screen4x3"/>
  <p:notesSz cx="6858000" cy="9144000"/>
  <p:defaultTextStyle>
    <a:defPPr>
      <a:defRPr lang="th-TH"/>
    </a:defPPr>
    <a:lvl1pPr algn="l" rtl="0" eaLnBrk="0" fontAlgn="base" hangingPunct="0">
      <a:spcBef>
        <a:spcPct val="0"/>
      </a:spcBef>
      <a:spcAft>
        <a:spcPct val="0"/>
      </a:spcAft>
      <a:defRPr sz="2800" kern="1200">
        <a:solidFill>
          <a:schemeClr val="tx1"/>
        </a:solidFill>
        <a:latin typeface="Angsana New" pitchFamily="18" charset="-34"/>
        <a:ea typeface="+mn-ea"/>
        <a:cs typeface="Angsana New" pitchFamily="18" charset="-34"/>
      </a:defRPr>
    </a:lvl1pPr>
    <a:lvl2pPr marL="457200" algn="l" rtl="0" eaLnBrk="0" fontAlgn="base" hangingPunct="0">
      <a:spcBef>
        <a:spcPct val="0"/>
      </a:spcBef>
      <a:spcAft>
        <a:spcPct val="0"/>
      </a:spcAft>
      <a:defRPr sz="2800" kern="1200">
        <a:solidFill>
          <a:schemeClr val="tx1"/>
        </a:solidFill>
        <a:latin typeface="Angsana New" pitchFamily="18" charset="-34"/>
        <a:ea typeface="+mn-ea"/>
        <a:cs typeface="Angsana New" pitchFamily="18" charset="-34"/>
      </a:defRPr>
    </a:lvl2pPr>
    <a:lvl3pPr marL="914400" algn="l" rtl="0" eaLnBrk="0" fontAlgn="base" hangingPunct="0">
      <a:spcBef>
        <a:spcPct val="0"/>
      </a:spcBef>
      <a:spcAft>
        <a:spcPct val="0"/>
      </a:spcAft>
      <a:defRPr sz="2800" kern="1200">
        <a:solidFill>
          <a:schemeClr val="tx1"/>
        </a:solidFill>
        <a:latin typeface="Angsana New" pitchFamily="18" charset="-34"/>
        <a:ea typeface="+mn-ea"/>
        <a:cs typeface="Angsana New" pitchFamily="18" charset="-34"/>
      </a:defRPr>
    </a:lvl3pPr>
    <a:lvl4pPr marL="1371600" algn="l" rtl="0" eaLnBrk="0" fontAlgn="base" hangingPunct="0">
      <a:spcBef>
        <a:spcPct val="0"/>
      </a:spcBef>
      <a:spcAft>
        <a:spcPct val="0"/>
      </a:spcAft>
      <a:defRPr sz="2800" kern="1200">
        <a:solidFill>
          <a:schemeClr val="tx1"/>
        </a:solidFill>
        <a:latin typeface="Angsana New" pitchFamily="18" charset="-34"/>
        <a:ea typeface="+mn-ea"/>
        <a:cs typeface="Angsana New" pitchFamily="18" charset="-34"/>
      </a:defRPr>
    </a:lvl4pPr>
    <a:lvl5pPr marL="1828800" algn="l" rtl="0" eaLnBrk="0" fontAlgn="base" hangingPunct="0">
      <a:spcBef>
        <a:spcPct val="0"/>
      </a:spcBef>
      <a:spcAft>
        <a:spcPct val="0"/>
      </a:spcAft>
      <a:defRPr sz="2800" kern="1200">
        <a:solidFill>
          <a:schemeClr val="tx1"/>
        </a:solidFill>
        <a:latin typeface="Angsana New" pitchFamily="18" charset="-34"/>
        <a:ea typeface="+mn-ea"/>
        <a:cs typeface="Angsana New" pitchFamily="18" charset="-34"/>
      </a:defRPr>
    </a:lvl5pPr>
    <a:lvl6pPr marL="2286000" algn="l" defTabSz="914400" rtl="0" eaLnBrk="1" latinLnBrk="0" hangingPunct="1">
      <a:defRPr sz="2800" kern="1200">
        <a:solidFill>
          <a:schemeClr val="tx1"/>
        </a:solidFill>
        <a:latin typeface="Angsana New" pitchFamily="18" charset="-34"/>
        <a:ea typeface="+mn-ea"/>
        <a:cs typeface="Angsana New" pitchFamily="18" charset="-34"/>
      </a:defRPr>
    </a:lvl6pPr>
    <a:lvl7pPr marL="2743200" algn="l" defTabSz="914400" rtl="0" eaLnBrk="1" latinLnBrk="0" hangingPunct="1">
      <a:defRPr sz="2800" kern="1200">
        <a:solidFill>
          <a:schemeClr val="tx1"/>
        </a:solidFill>
        <a:latin typeface="Angsana New" pitchFamily="18" charset="-34"/>
        <a:ea typeface="+mn-ea"/>
        <a:cs typeface="Angsana New" pitchFamily="18" charset="-34"/>
      </a:defRPr>
    </a:lvl7pPr>
    <a:lvl8pPr marL="3200400" algn="l" defTabSz="914400" rtl="0" eaLnBrk="1" latinLnBrk="0" hangingPunct="1">
      <a:defRPr sz="2800" kern="1200">
        <a:solidFill>
          <a:schemeClr val="tx1"/>
        </a:solidFill>
        <a:latin typeface="Angsana New" pitchFamily="18" charset="-34"/>
        <a:ea typeface="+mn-ea"/>
        <a:cs typeface="Angsana New" pitchFamily="18" charset="-34"/>
      </a:defRPr>
    </a:lvl8pPr>
    <a:lvl9pPr marL="3657600" algn="l" defTabSz="914400" rtl="0" eaLnBrk="1" latinLnBrk="0" hangingPunct="1">
      <a:defRPr sz="2800" kern="1200">
        <a:solidFill>
          <a:schemeClr val="tx1"/>
        </a:solidFill>
        <a:latin typeface="Angsana New" pitchFamily="18" charset="-34"/>
        <a:ea typeface="+mn-ea"/>
        <a:cs typeface="Angsana New" pitchFamily="18" charset="-34"/>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FFFF99"/>
    <a:srgbClr val="FFFFCC"/>
    <a:srgbClr val="FFFF00"/>
    <a:srgbClr val="990033"/>
    <a:srgbClr val="0000FF"/>
    <a:srgbClr val="336600"/>
    <a:srgbClr val="003300"/>
    <a:srgbClr val="FF0066"/>
    <a:srgbClr val="FF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104" autoAdjust="0"/>
  </p:normalViewPr>
  <p:slideViewPr>
    <p:cSldViewPr>
      <p:cViewPr>
        <p:scale>
          <a:sx n="98" d="100"/>
          <a:sy n="98" d="100"/>
        </p:scale>
        <p:origin x="-72" y="6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6870"/>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handoutMaster" Target="handoutMasters/handout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0B3A93-9C45-4798-BEBE-97C70C76F2A8}"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US"/>
        </a:p>
      </dgm:t>
    </dgm:pt>
    <dgm:pt modelId="{8882E4E2-158B-40C2-806F-AEA26B869838}">
      <dgm:prSet custT="1"/>
      <dgm:spPr>
        <a:scene3d>
          <a:camera prst="orthographicFront"/>
          <a:lightRig rig="threePt" dir="t"/>
        </a:scene3d>
        <a:sp3d>
          <a:bevelT/>
        </a:sp3d>
      </dgm:spPr>
      <dgm:t>
        <a:bodyPr/>
        <a:lstStyle/>
        <a:p>
          <a:pPr rtl="0"/>
          <a:r>
            <a:rPr lang="fa-IR" sz="4800" dirty="0" smtClean="0">
              <a:cs typeface="+mj-cs"/>
            </a:rPr>
            <a:t>عدم اجرای الزامات اداره کل  آزمایشگاه مرجع سلامت</a:t>
          </a:r>
          <a:endParaRPr lang="en-US" sz="4800" dirty="0">
            <a:cs typeface="+mj-cs"/>
          </a:endParaRPr>
        </a:p>
      </dgm:t>
    </dgm:pt>
    <dgm:pt modelId="{A4CCE324-ED36-4C16-A62E-93C7FD91EFCF}" type="parTrans" cxnId="{B23FAD00-943B-4BDF-9ED7-CAEABDCF27CC}">
      <dgm:prSet/>
      <dgm:spPr/>
      <dgm:t>
        <a:bodyPr/>
        <a:lstStyle/>
        <a:p>
          <a:endParaRPr lang="en-US"/>
        </a:p>
      </dgm:t>
    </dgm:pt>
    <dgm:pt modelId="{2032373D-214F-4303-8F07-CDF9AA1129A2}" type="sibTrans" cxnId="{B23FAD00-943B-4BDF-9ED7-CAEABDCF27CC}">
      <dgm:prSet/>
      <dgm:spPr/>
      <dgm:t>
        <a:bodyPr/>
        <a:lstStyle/>
        <a:p>
          <a:endParaRPr lang="en-US"/>
        </a:p>
      </dgm:t>
    </dgm:pt>
    <dgm:pt modelId="{9C187325-6233-499D-B0F7-A9E6911AE6E4}" type="pres">
      <dgm:prSet presAssocID="{CE0B3A93-9C45-4798-BEBE-97C70C76F2A8}" presName="Name0" presStyleCnt="0">
        <dgm:presLayoutVars>
          <dgm:chMax val="7"/>
          <dgm:dir/>
          <dgm:animLvl val="lvl"/>
          <dgm:resizeHandles val="exact"/>
        </dgm:presLayoutVars>
      </dgm:prSet>
      <dgm:spPr/>
      <dgm:t>
        <a:bodyPr/>
        <a:lstStyle/>
        <a:p>
          <a:endParaRPr lang="en-US"/>
        </a:p>
      </dgm:t>
    </dgm:pt>
    <dgm:pt modelId="{AC2CF613-EBA1-4D4A-A35A-53D5ECC4E051}" type="pres">
      <dgm:prSet presAssocID="{8882E4E2-158B-40C2-806F-AEA26B869838}" presName="circle1" presStyleLbl="node1" presStyleIdx="0" presStyleCnt="1"/>
      <dgm:spPr/>
    </dgm:pt>
    <dgm:pt modelId="{9C814107-AEC5-4758-93A8-C13BD137A4BF}" type="pres">
      <dgm:prSet presAssocID="{8882E4E2-158B-40C2-806F-AEA26B869838}" presName="space" presStyleCnt="0"/>
      <dgm:spPr/>
    </dgm:pt>
    <dgm:pt modelId="{6280B5A4-96F8-41DB-8269-E6788F715D51}" type="pres">
      <dgm:prSet presAssocID="{8882E4E2-158B-40C2-806F-AEA26B869838}" presName="rect1" presStyleLbl="alignAcc1" presStyleIdx="0" presStyleCnt="1"/>
      <dgm:spPr/>
      <dgm:t>
        <a:bodyPr/>
        <a:lstStyle/>
        <a:p>
          <a:endParaRPr lang="en-US"/>
        </a:p>
      </dgm:t>
    </dgm:pt>
    <dgm:pt modelId="{0D7E327E-7240-4559-B915-63353D7E27F8}" type="pres">
      <dgm:prSet presAssocID="{8882E4E2-158B-40C2-806F-AEA26B869838}" presName="rect1ParTxNoCh" presStyleLbl="alignAcc1" presStyleIdx="0" presStyleCnt="1">
        <dgm:presLayoutVars>
          <dgm:chMax val="1"/>
          <dgm:bulletEnabled val="1"/>
        </dgm:presLayoutVars>
      </dgm:prSet>
      <dgm:spPr/>
      <dgm:t>
        <a:bodyPr/>
        <a:lstStyle/>
        <a:p>
          <a:endParaRPr lang="en-US"/>
        </a:p>
      </dgm:t>
    </dgm:pt>
  </dgm:ptLst>
  <dgm:cxnLst>
    <dgm:cxn modelId="{2A9AA282-A791-44EE-86D8-D7C210675791}" type="presOf" srcId="{CE0B3A93-9C45-4798-BEBE-97C70C76F2A8}" destId="{9C187325-6233-499D-B0F7-A9E6911AE6E4}" srcOrd="0" destOrd="0" presId="urn:microsoft.com/office/officeart/2005/8/layout/target3"/>
    <dgm:cxn modelId="{B23FAD00-943B-4BDF-9ED7-CAEABDCF27CC}" srcId="{CE0B3A93-9C45-4798-BEBE-97C70C76F2A8}" destId="{8882E4E2-158B-40C2-806F-AEA26B869838}" srcOrd="0" destOrd="0" parTransId="{A4CCE324-ED36-4C16-A62E-93C7FD91EFCF}" sibTransId="{2032373D-214F-4303-8F07-CDF9AA1129A2}"/>
    <dgm:cxn modelId="{130D35B7-FBFC-41C9-B220-32097398150F}" type="presOf" srcId="{8882E4E2-158B-40C2-806F-AEA26B869838}" destId="{6280B5A4-96F8-41DB-8269-E6788F715D51}" srcOrd="0" destOrd="0" presId="urn:microsoft.com/office/officeart/2005/8/layout/target3"/>
    <dgm:cxn modelId="{6A7F4DF8-6810-4A0C-93B4-3228205D5526}" type="presOf" srcId="{8882E4E2-158B-40C2-806F-AEA26B869838}" destId="{0D7E327E-7240-4559-B915-63353D7E27F8}" srcOrd="1" destOrd="0" presId="urn:microsoft.com/office/officeart/2005/8/layout/target3"/>
    <dgm:cxn modelId="{DBBE010A-DE9C-4FE2-AEC6-8444BB0BA28F}" type="presParOf" srcId="{9C187325-6233-499D-B0F7-A9E6911AE6E4}" destId="{AC2CF613-EBA1-4D4A-A35A-53D5ECC4E051}" srcOrd="0" destOrd="0" presId="urn:microsoft.com/office/officeart/2005/8/layout/target3"/>
    <dgm:cxn modelId="{0A3A4E8D-3B2C-473F-8E3E-9C03D1BB2B13}" type="presParOf" srcId="{9C187325-6233-499D-B0F7-A9E6911AE6E4}" destId="{9C814107-AEC5-4758-93A8-C13BD137A4BF}" srcOrd="1" destOrd="0" presId="urn:microsoft.com/office/officeart/2005/8/layout/target3"/>
    <dgm:cxn modelId="{D7F92137-475C-435F-9CE7-C9900EE16173}" type="presParOf" srcId="{9C187325-6233-499D-B0F7-A9E6911AE6E4}" destId="{6280B5A4-96F8-41DB-8269-E6788F715D51}" srcOrd="2" destOrd="0" presId="urn:microsoft.com/office/officeart/2005/8/layout/target3"/>
    <dgm:cxn modelId="{A86257ED-3D7D-42DC-9C7B-61384CDD39D9}" type="presParOf" srcId="{9C187325-6233-499D-B0F7-A9E6911AE6E4}" destId="{0D7E327E-7240-4559-B915-63353D7E27F8}" srcOrd="3"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6DF984-FC2A-4581-9AD2-F49217371B2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8D53DE44-9FAF-4852-8B3C-B5E945E3EB11}">
      <dgm:prSet phldrT="[Text]"/>
      <dgm:spPr/>
      <dgm:t>
        <a:bodyPr/>
        <a:lstStyle/>
        <a:p>
          <a:r>
            <a:rPr lang="en-US" b="1" dirty="0" smtClean="0">
              <a:solidFill>
                <a:srgbClr val="FF0000"/>
              </a:solidFill>
            </a:rPr>
            <a:t> </a:t>
          </a:r>
          <a:r>
            <a:rPr lang="fa-IR" b="1" dirty="0" smtClean="0">
              <a:solidFill>
                <a:srgbClr val="FF0000"/>
              </a:solidFill>
            </a:rPr>
            <a:t>سند</a:t>
          </a:r>
          <a:endParaRPr lang="en-US" b="1" dirty="0">
            <a:solidFill>
              <a:schemeClr val="tx1">
                <a:lumMod val="95000"/>
                <a:lumOff val="5000"/>
              </a:schemeClr>
            </a:solidFill>
          </a:endParaRPr>
        </a:p>
      </dgm:t>
    </dgm:pt>
    <dgm:pt modelId="{8E82CA8E-107E-444B-91F7-103F7440448F}" type="parTrans" cxnId="{9710E7DE-1146-42CC-915D-5B5A05D8B00E}">
      <dgm:prSet/>
      <dgm:spPr/>
      <dgm:t>
        <a:bodyPr/>
        <a:lstStyle/>
        <a:p>
          <a:endParaRPr lang="en-US"/>
        </a:p>
      </dgm:t>
    </dgm:pt>
    <dgm:pt modelId="{AE7F500C-56A4-4A62-921A-CF7A7443A9D5}" type="sibTrans" cxnId="{9710E7DE-1146-42CC-915D-5B5A05D8B00E}">
      <dgm:prSet/>
      <dgm:spPr/>
      <dgm:t>
        <a:bodyPr/>
        <a:lstStyle/>
        <a:p>
          <a:endParaRPr lang="en-US"/>
        </a:p>
      </dgm:t>
    </dgm:pt>
    <dgm:pt modelId="{195423C1-BDAC-4804-A90F-62FDF8679E6E}">
      <dgm:prSet phldrT="[Text]" custT="1"/>
      <dgm:spPr/>
      <dgm:t>
        <a:bodyPr/>
        <a:lstStyle/>
        <a:p>
          <a:pPr algn="ctr" rtl="1"/>
          <a:r>
            <a:rPr lang="fa-IR" sz="2800" b="1" i="1" dirty="0" smtClean="0"/>
            <a:t>اطلاعات و رسانه های پشتیبان آن </a:t>
          </a:r>
          <a:endParaRPr lang="en-US" sz="2800" b="1" i="1" dirty="0"/>
        </a:p>
      </dgm:t>
    </dgm:pt>
    <dgm:pt modelId="{9C08CA7A-DCD5-43C4-9392-211EDEE4AB5E}" type="parTrans" cxnId="{FF2D1856-945A-4B32-B2E8-AC223552EB27}">
      <dgm:prSet/>
      <dgm:spPr/>
      <dgm:t>
        <a:bodyPr/>
        <a:lstStyle/>
        <a:p>
          <a:endParaRPr lang="en-US"/>
        </a:p>
      </dgm:t>
    </dgm:pt>
    <dgm:pt modelId="{AF0DE431-1C22-4322-A5A0-012D8E2B4EE7}" type="sibTrans" cxnId="{FF2D1856-945A-4B32-B2E8-AC223552EB27}">
      <dgm:prSet/>
      <dgm:spPr/>
      <dgm:t>
        <a:bodyPr/>
        <a:lstStyle/>
        <a:p>
          <a:endParaRPr lang="en-US"/>
        </a:p>
      </dgm:t>
    </dgm:pt>
    <dgm:pt modelId="{2FD6BE08-E560-4429-BFE1-092E183E0B58}">
      <dgm:prSet phldrT="[Text]" custT="1"/>
      <dgm:spPr/>
      <dgm:t>
        <a:bodyPr/>
        <a:lstStyle/>
        <a:p>
          <a:pPr algn="ctr" rtl="1"/>
          <a:endParaRPr lang="en-US" sz="2800" b="1" i="1" dirty="0"/>
        </a:p>
      </dgm:t>
    </dgm:pt>
    <dgm:pt modelId="{D453FE20-8CA3-49DA-A628-5B1E57F34FEA}" type="sibTrans" cxnId="{4AC772F6-DD7F-414D-8E5A-7314630D1994}">
      <dgm:prSet/>
      <dgm:spPr/>
      <dgm:t>
        <a:bodyPr/>
        <a:lstStyle/>
        <a:p>
          <a:endParaRPr lang="en-US"/>
        </a:p>
      </dgm:t>
    </dgm:pt>
    <dgm:pt modelId="{E544A831-57D9-474E-AEF0-FF0E1778B428}" type="parTrans" cxnId="{4AC772F6-DD7F-414D-8E5A-7314630D1994}">
      <dgm:prSet/>
      <dgm:spPr/>
      <dgm:t>
        <a:bodyPr/>
        <a:lstStyle/>
        <a:p>
          <a:endParaRPr lang="en-US"/>
        </a:p>
      </dgm:t>
    </dgm:pt>
    <dgm:pt modelId="{2675C58E-0D56-4CAF-8A43-38A2D4B2D17B}">
      <dgm:prSet phldrT="[Text]" custT="1"/>
      <dgm:spPr/>
      <dgm:t>
        <a:bodyPr/>
        <a:lstStyle/>
        <a:p>
          <a:pPr algn="ctr" rtl="1"/>
          <a:r>
            <a:rPr lang="fa-IR" sz="2800" b="1" i="1" dirty="0" smtClean="0"/>
            <a:t>رسانه می تواند کاغذی، مغناطیسی، الکترونیکی یا لوح نوری رایانه ای، عکس یا نمونه اصلی یا ترکیبی از اینها </a:t>
          </a:r>
          <a:endParaRPr lang="en-US" sz="2800" b="1" i="1" dirty="0"/>
        </a:p>
      </dgm:t>
    </dgm:pt>
    <dgm:pt modelId="{79ACE32D-2F4A-46D8-8C40-CD201CCBD930}" type="parTrans" cxnId="{E823FE85-EAEE-4B2D-AF91-B55B6EB8D392}">
      <dgm:prSet/>
      <dgm:spPr/>
    </dgm:pt>
    <dgm:pt modelId="{AD2B87B6-D09B-4779-8216-3320D737E3B4}" type="sibTrans" cxnId="{E823FE85-EAEE-4B2D-AF91-B55B6EB8D392}">
      <dgm:prSet/>
      <dgm:spPr/>
    </dgm:pt>
    <dgm:pt modelId="{43E07AAD-D23D-40DE-8009-758E6BE59E21}" type="pres">
      <dgm:prSet presAssocID="{6C6DF984-FC2A-4581-9AD2-F49217371B25}" presName="Name0" presStyleCnt="0">
        <dgm:presLayoutVars>
          <dgm:dir/>
          <dgm:animLvl val="lvl"/>
          <dgm:resizeHandles val="exact"/>
        </dgm:presLayoutVars>
      </dgm:prSet>
      <dgm:spPr/>
      <dgm:t>
        <a:bodyPr/>
        <a:lstStyle/>
        <a:p>
          <a:endParaRPr lang="en-US"/>
        </a:p>
      </dgm:t>
    </dgm:pt>
    <dgm:pt modelId="{AF60394A-B1F3-4A57-9CE0-1B5935EF660E}" type="pres">
      <dgm:prSet presAssocID="{8D53DE44-9FAF-4852-8B3C-B5E945E3EB11}" presName="composite" presStyleCnt="0"/>
      <dgm:spPr/>
    </dgm:pt>
    <dgm:pt modelId="{89BD0C28-A7DF-48E9-9207-397855F975D7}" type="pres">
      <dgm:prSet presAssocID="{8D53DE44-9FAF-4852-8B3C-B5E945E3EB11}" presName="parTx" presStyleLbl="alignNode1" presStyleIdx="0" presStyleCnt="1" custLinFactNeighborY="-20027">
        <dgm:presLayoutVars>
          <dgm:chMax val="0"/>
          <dgm:chPref val="0"/>
          <dgm:bulletEnabled val="1"/>
        </dgm:presLayoutVars>
      </dgm:prSet>
      <dgm:spPr/>
      <dgm:t>
        <a:bodyPr/>
        <a:lstStyle/>
        <a:p>
          <a:endParaRPr lang="en-US"/>
        </a:p>
      </dgm:t>
    </dgm:pt>
    <dgm:pt modelId="{033D41B1-CADD-4EE2-856A-385E79281939}" type="pres">
      <dgm:prSet presAssocID="{8D53DE44-9FAF-4852-8B3C-B5E945E3EB11}" presName="desTx" presStyleLbl="alignAccFollowNode1" presStyleIdx="0" presStyleCnt="1" custScaleY="162632" custLinFactNeighborY="16407">
        <dgm:presLayoutVars>
          <dgm:bulletEnabled val="1"/>
        </dgm:presLayoutVars>
      </dgm:prSet>
      <dgm:spPr/>
      <dgm:t>
        <a:bodyPr/>
        <a:lstStyle/>
        <a:p>
          <a:endParaRPr lang="en-US"/>
        </a:p>
      </dgm:t>
    </dgm:pt>
  </dgm:ptLst>
  <dgm:cxnLst>
    <dgm:cxn modelId="{9D1C2EE0-64AF-4CF7-933A-D60F21A52AA4}" type="presOf" srcId="{2675C58E-0D56-4CAF-8A43-38A2D4B2D17B}" destId="{033D41B1-CADD-4EE2-856A-385E79281939}" srcOrd="0" destOrd="1" presId="urn:microsoft.com/office/officeart/2005/8/layout/hList1"/>
    <dgm:cxn modelId="{A99F4708-2A30-4F2F-B4C2-959DB5C121C3}" type="presOf" srcId="{8D53DE44-9FAF-4852-8B3C-B5E945E3EB11}" destId="{89BD0C28-A7DF-48E9-9207-397855F975D7}" srcOrd="0" destOrd="0" presId="urn:microsoft.com/office/officeart/2005/8/layout/hList1"/>
    <dgm:cxn modelId="{4AC772F6-DD7F-414D-8E5A-7314630D1994}" srcId="{8D53DE44-9FAF-4852-8B3C-B5E945E3EB11}" destId="{2FD6BE08-E560-4429-BFE1-092E183E0B58}" srcOrd="2" destOrd="0" parTransId="{E544A831-57D9-474E-AEF0-FF0E1778B428}" sibTransId="{D453FE20-8CA3-49DA-A628-5B1E57F34FEA}"/>
    <dgm:cxn modelId="{9710E7DE-1146-42CC-915D-5B5A05D8B00E}" srcId="{6C6DF984-FC2A-4581-9AD2-F49217371B25}" destId="{8D53DE44-9FAF-4852-8B3C-B5E945E3EB11}" srcOrd="0" destOrd="0" parTransId="{8E82CA8E-107E-444B-91F7-103F7440448F}" sibTransId="{AE7F500C-56A4-4A62-921A-CF7A7443A9D5}"/>
    <dgm:cxn modelId="{09DA1AC1-6734-41CD-A954-09AE70EFBC92}" type="presOf" srcId="{6C6DF984-FC2A-4581-9AD2-F49217371B25}" destId="{43E07AAD-D23D-40DE-8009-758E6BE59E21}" srcOrd="0" destOrd="0" presId="urn:microsoft.com/office/officeart/2005/8/layout/hList1"/>
    <dgm:cxn modelId="{FF2D1856-945A-4B32-B2E8-AC223552EB27}" srcId="{8D53DE44-9FAF-4852-8B3C-B5E945E3EB11}" destId="{195423C1-BDAC-4804-A90F-62FDF8679E6E}" srcOrd="0" destOrd="0" parTransId="{9C08CA7A-DCD5-43C4-9392-211EDEE4AB5E}" sibTransId="{AF0DE431-1C22-4322-A5A0-012D8E2B4EE7}"/>
    <dgm:cxn modelId="{5ECC062B-C45A-4885-AA78-7A135C0CCF8B}" type="presOf" srcId="{2FD6BE08-E560-4429-BFE1-092E183E0B58}" destId="{033D41B1-CADD-4EE2-856A-385E79281939}" srcOrd="0" destOrd="2" presId="urn:microsoft.com/office/officeart/2005/8/layout/hList1"/>
    <dgm:cxn modelId="{7420FD05-F672-4C43-BAA6-5619F6D71699}" type="presOf" srcId="{195423C1-BDAC-4804-A90F-62FDF8679E6E}" destId="{033D41B1-CADD-4EE2-856A-385E79281939}" srcOrd="0" destOrd="0" presId="urn:microsoft.com/office/officeart/2005/8/layout/hList1"/>
    <dgm:cxn modelId="{E823FE85-EAEE-4B2D-AF91-B55B6EB8D392}" srcId="{8D53DE44-9FAF-4852-8B3C-B5E945E3EB11}" destId="{2675C58E-0D56-4CAF-8A43-38A2D4B2D17B}" srcOrd="1" destOrd="0" parTransId="{79ACE32D-2F4A-46D8-8C40-CD201CCBD930}" sibTransId="{AD2B87B6-D09B-4779-8216-3320D737E3B4}"/>
    <dgm:cxn modelId="{541D1AB7-7160-4342-8038-115AFFA87ACB}" type="presParOf" srcId="{43E07AAD-D23D-40DE-8009-758E6BE59E21}" destId="{AF60394A-B1F3-4A57-9CE0-1B5935EF660E}" srcOrd="0" destOrd="0" presId="urn:microsoft.com/office/officeart/2005/8/layout/hList1"/>
    <dgm:cxn modelId="{0596C728-A74E-42ED-A3F1-39AE239694D6}" type="presParOf" srcId="{AF60394A-B1F3-4A57-9CE0-1B5935EF660E}" destId="{89BD0C28-A7DF-48E9-9207-397855F975D7}" srcOrd="0" destOrd="0" presId="urn:microsoft.com/office/officeart/2005/8/layout/hList1"/>
    <dgm:cxn modelId="{CC6A98A0-988A-48FE-B6B4-BE2C06F242E8}" type="presParOf" srcId="{AF60394A-B1F3-4A57-9CE0-1B5935EF660E}" destId="{033D41B1-CADD-4EE2-856A-385E79281939}"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CAA978E-3FD5-4BF1-B8EF-494DA971A7A1}"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923E7EDF-29B9-4EBC-9E4A-150B98A17CFA}">
      <dgm:prSet/>
      <dgm:spPr/>
      <dgm:t>
        <a:bodyPr/>
        <a:lstStyle/>
        <a:p>
          <a:pPr rtl="1"/>
          <a:r>
            <a:rPr lang="fa-IR" b="1" dirty="0" smtClean="0"/>
            <a:t>اقدام اصلاحی </a:t>
          </a:r>
          <a:r>
            <a:rPr lang="en-US" b="1" dirty="0" smtClean="0"/>
            <a:t>Corrective action </a:t>
          </a:r>
          <a:r>
            <a:rPr lang="fa-IR" dirty="0" smtClean="0"/>
            <a:t/>
          </a:r>
          <a:br>
            <a:rPr lang="fa-IR" dirty="0" smtClean="0"/>
          </a:br>
          <a:r>
            <a:rPr lang="fa-IR" b="1" dirty="0" smtClean="0">
              <a:solidFill>
                <a:schemeClr val="tx1">
                  <a:lumMod val="95000"/>
                  <a:lumOff val="5000"/>
                </a:schemeClr>
              </a:solidFill>
            </a:rPr>
            <a:t>اقدامی که باعث از بردن علت عدم انطباق شناسایی شده گردد.</a:t>
          </a:r>
          <a:r>
            <a:rPr lang="en-US" dirty="0" smtClean="0"/>
            <a:t/>
          </a:r>
          <a:br>
            <a:rPr lang="en-US" dirty="0" smtClean="0"/>
          </a:br>
          <a:endParaRPr lang="en-US" dirty="0"/>
        </a:p>
      </dgm:t>
    </dgm:pt>
    <dgm:pt modelId="{04ED741E-FB9C-4D64-A883-7F7E8E6213BB}" type="parTrans" cxnId="{85F84E0C-1D1D-4DF6-A35E-23CB31ACD4DE}">
      <dgm:prSet/>
      <dgm:spPr/>
      <dgm:t>
        <a:bodyPr/>
        <a:lstStyle/>
        <a:p>
          <a:endParaRPr lang="en-US"/>
        </a:p>
      </dgm:t>
    </dgm:pt>
    <dgm:pt modelId="{2CC017DA-6F7F-4010-9382-164A95B25FF1}" type="sibTrans" cxnId="{85F84E0C-1D1D-4DF6-A35E-23CB31ACD4DE}">
      <dgm:prSet/>
      <dgm:spPr/>
      <dgm:t>
        <a:bodyPr/>
        <a:lstStyle/>
        <a:p>
          <a:endParaRPr lang="en-US"/>
        </a:p>
      </dgm:t>
    </dgm:pt>
    <dgm:pt modelId="{D0201249-9831-4571-9E56-E7CE6D5652B5}" type="pres">
      <dgm:prSet presAssocID="{6CAA978E-3FD5-4BF1-B8EF-494DA971A7A1}" presName="CompostProcess" presStyleCnt="0">
        <dgm:presLayoutVars>
          <dgm:dir/>
          <dgm:resizeHandles val="exact"/>
        </dgm:presLayoutVars>
      </dgm:prSet>
      <dgm:spPr/>
      <dgm:t>
        <a:bodyPr/>
        <a:lstStyle/>
        <a:p>
          <a:endParaRPr lang="en-US"/>
        </a:p>
      </dgm:t>
    </dgm:pt>
    <dgm:pt modelId="{2285074A-E163-4853-943D-D3B0451BF615}" type="pres">
      <dgm:prSet presAssocID="{6CAA978E-3FD5-4BF1-B8EF-494DA971A7A1}" presName="arrow" presStyleLbl="bgShp" presStyleIdx="0" presStyleCnt="1" custScaleX="117647" custLinFactNeighborX="-1404"/>
      <dgm:spPr/>
      <dgm:t>
        <a:bodyPr/>
        <a:lstStyle/>
        <a:p>
          <a:endParaRPr lang="en-US"/>
        </a:p>
      </dgm:t>
    </dgm:pt>
    <dgm:pt modelId="{44B79F3F-148D-47ED-B0BD-E553976AAB71}" type="pres">
      <dgm:prSet presAssocID="{6CAA978E-3FD5-4BF1-B8EF-494DA971A7A1}" presName="linearProcess" presStyleCnt="0"/>
      <dgm:spPr/>
    </dgm:pt>
    <dgm:pt modelId="{A952FF0F-39E8-4DE6-9777-989A4A6D2CAF}" type="pres">
      <dgm:prSet presAssocID="{923E7EDF-29B9-4EBC-9E4A-150B98A17CFA}" presName="textNode" presStyleLbl="node1" presStyleIdx="0" presStyleCnt="1" custScaleX="97799" custScaleY="250000" custLinFactNeighborX="-5493">
        <dgm:presLayoutVars>
          <dgm:bulletEnabled val="1"/>
        </dgm:presLayoutVars>
      </dgm:prSet>
      <dgm:spPr/>
      <dgm:t>
        <a:bodyPr/>
        <a:lstStyle/>
        <a:p>
          <a:endParaRPr lang="en-US"/>
        </a:p>
      </dgm:t>
    </dgm:pt>
  </dgm:ptLst>
  <dgm:cxnLst>
    <dgm:cxn modelId="{8B64D744-16FD-47D7-8787-CD05746DB759}" type="presOf" srcId="{6CAA978E-3FD5-4BF1-B8EF-494DA971A7A1}" destId="{D0201249-9831-4571-9E56-E7CE6D5652B5}" srcOrd="0" destOrd="0" presId="urn:microsoft.com/office/officeart/2005/8/layout/hProcess9"/>
    <dgm:cxn modelId="{85F84E0C-1D1D-4DF6-A35E-23CB31ACD4DE}" srcId="{6CAA978E-3FD5-4BF1-B8EF-494DA971A7A1}" destId="{923E7EDF-29B9-4EBC-9E4A-150B98A17CFA}" srcOrd="0" destOrd="0" parTransId="{04ED741E-FB9C-4D64-A883-7F7E8E6213BB}" sibTransId="{2CC017DA-6F7F-4010-9382-164A95B25FF1}"/>
    <dgm:cxn modelId="{C3C4B369-7B6E-422F-8BEF-D743FEE57C5F}" type="presOf" srcId="{923E7EDF-29B9-4EBC-9E4A-150B98A17CFA}" destId="{A952FF0F-39E8-4DE6-9777-989A4A6D2CAF}" srcOrd="0" destOrd="0" presId="urn:microsoft.com/office/officeart/2005/8/layout/hProcess9"/>
    <dgm:cxn modelId="{F85D38CA-DCC4-45AF-B324-FAACB02044D5}" type="presParOf" srcId="{D0201249-9831-4571-9E56-E7CE6D5652B5}" destId="{2285074A-E163-4853-943D-D3B0451BF615}" srcOrd="0" destOrd="0" presId="urn:microsoft.com/office/officeart/2005/8/layout/hProcess9"/>
    <dgm:cxn modelId="{5B8733F2-4B2D-4CB3-87F7-2A5B80C6200D}" type="presParOf" srcId="{D0201249-9831-4571-9E56-E7CE6D5652B5}" destId="{44B79F3F-148D-47ED-B0BD-E553976AAB71}" srcOrd="1" destOrd="0" presId="urn:microsoft.com/office/officeart/2005/8/layout/hProcess9"/>
    <dgm:cxn modelId="{ED4A698F-A2D3-439A-81C9-E44E73EB076F}" type="presParOf" srcId="{44B79F3F-148D-47ED-B0BD-E553976AAB71}" destId="{A952FF0F-39E8-4DE6-9777-989A4A6D2CAF}" srcOrd="0"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CAA978E-3FD5-4BF1-B8EF-494DA971A7A1}"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923E7EDF-29B9-4EBC-9E4A-150B98A17CFA}">
      <dgm:prSet/>
      <dgm:spPr/>
      <dgm:t>
        <a:bodyPr/>
        <a:lstStyle/>
        <a:p>
          <a:pPr rtl="1"/>
          <a:r>
            <a:rPr lang="fa-IR" b="1" dirty="0" smtClean="0"/>
            <a:t>5- </a:t>
          </a:r>
          <a:r>
            <a:rPr lang="fa-IR" b="1" dirty="0" smtClean="0">
              <a:solidFill>
                <a:schemeClr val="bg1"/>
              </a:solidFill>
            </a:rPr>
            <a:t>اقدام پیشگیرانه </a:t>
          </a:r>
          <a:r>
            <a:rPr lang="en-US" b="1" dirty="0" smtClean="0">
              <a:solidFill>
                <a:schemeClr val="bg1"/>
              </a:solidFill>
            </a:rPr>
            <a:t>Preventive action</a:t>
          </a:r>
          <a:r>
            <a:rPr lang="fa-IR" b="1" dirty="0" smtClean="0"/>
            <a:t/>
          </a:r>
          <a:br>
            <a:rPr lang="fa-IR" b="1" dirty="0" smtClean="0"/>
          </a:br>
          <a:r>
            <a:rPr lang="fa-IR" b="1" dirty="0" smtClean="0">
              <a:solidFill>
                <a:schemeClr val="tx1">
                  <a:lumMod val="95000"/>
                  <a:lumOff val="5000"/>
                </a:schemeClr>
              </a:solidFill>
            </a:rPr>
            <a:t>اقدامی که باعث از بردن علت عدم انطباق بالقوه گردد.</a:t>
          </a:r>
          <a:r>
            <a:rPr lang="en-US" b="1" dirty="0" smtClean="0"/>
            <a:t/>
          </a:r>
          <a:br>
            <a:rPr lang="en-US" b="1" dirty="0" smtClean="0"/>
          </a:br>
          <a:endParaRPr lang="en-US" b="1" dirty="0"/>
        </a:p>
      </dgm:t>
    </dgm:pt>
    <dgm:pt modelId="{04ED741E-FB9C-4D64-A883-7F7E8E6213BB}" type="parTrans" cxnId="{85F84E0C-1D1D-4DF6-A35E-23CB31ACD4DE}">
      <dgm:prSet/>
      <dgm:spPr/>
      <dgm:t>
        <a:bodyPr/>
        <a:lstStyle/>
        <a:p>
          <a:endParaRPr lang="en-US"/>
        </a:p>
      </dgm:t>
    </dgm:pt>
    <dgm:pt modelId="{2CC017DA-6F7F-4010-9382-164A95B25FF1}" type="sibTrans" cxnId="{85F84E0C-1D1D-4DF6-A35E-23CB31ACD4DE}">
      <dgm:prSet/>
      <dgm:spPr/>
      <dgm:t>
        <a:bodyPr/>
        <a:lstStyle/>
        <a:p>
          <a:endParaRPr lang="en-US"/>
        </a:p>
      </dgm:t>
    </dgm:pt>
    <dgm:pt modelId="{D0201249-9831-4571-9E56-E7CE6D5652B5}" type="pres">
      <dgm:prSet presAssocID="{6CAA978E-3FD5-4BF1-B8EF-494DA971A7A1}" presName="CompostProcess" presStyleCnt="0">
        <dgm:presLayoutVars>
          <dgm:dir/>
          <dgm:resizeHandles val="exact"/>
        </dgm:presLayoutVars>
      </dgm:prSet>
      <dgm:spPr/>
      <dgm:t>
        <a:bodyPr/>
        <a:lstStyle/>
        <a:p>
          <a:endParaRPr lang="en-US"/>
        </a:p>
      </dgm:t>
    </dgm:pt>
    <dgm:pt modelId="{2285074A-E163-4853-943D-D3B0451BF615}" type="pres">
      <dgm:prSet presAssocID="{6CAA978E-3FD5-4BF1-B8EF-494DA971A7A1}" presName="arrow" presStyleLbl="bgShp" presStyleIdx="0" presStyleCnt="1" custScaleX="117647" custLinFactNeighborX="-1404"/>
      <dgm:spPr/>
      <dgm:t>
        <a:bodyPr/>
        <a:lstStyle/>
        <a:p>
          <a:endParaRPr lang="en-US"/>
        </a:p>
      </dgm:t>
    </dgm:pt>
    <dgm:pt modelId="{44B79F3F-148D-47ED-B0BD-E553976AAB71}" type="pres">
      <dgm:prSet presAssocID="{6CAA978E-3FD5-4BF1-B8EF-494DA971A7A1}" presName="linearProcess" presStyleCnt="0"/>
      <dgm:spPr/>
    </dgm:pt>
    <dgm:pt modelId="{A952FF0F-39E8-4DE6-9777-989A4A6D2CAF}" type="pres">
      <dgm:prSet presAssocID="{923E7EDF-29B9-4EBC-9E4A-150B98A17CFA}" presName="textNode" presStyleLbl="node1" presStyleIdx="0" presStyleCnt="1" custScaleX="97799" custScaleY="250000" custLinFactNeighborX="-5493">
        <dgm:presLayoutVars>
          <dgm:bulletEnabled val="1"/>
        </dgm:presLayoutVars>
      </dgm:prSet>
      <dgm:spPr/>
      <dgm:t>
        <a:bodyPr/>
        <a:lstStyle/>
        <a:p>
          <a:endParaRPr lang="en-US"/>
        </a:p>
      </dgm:t>
    </dgm:pt>
  </dgm:ptLst>
  <dgm:cxnLst>
    <dgm:cxn modelId="{85F84E0C-1D1D-4DF6-A35E-23CB31ACD4DE}" srcId="{6CAA978E-3FD5-4BF1-B8EF-494DA971A7A1}" destId="{923E7EDF-29B9-4EBC-9E4A-150B98A17CFA}" srcOrd="0" destOrd="0" parTransId="{04ED741E-FB9C-4D64-A883-7F7E8E6213BB}" sibTransId="{2CC017DA-6F7F-4010-9382-164A95B25FF1}"/>
    <dgm:cxn modelId="{67D49BB9-8B56-45BC-AD3E-1FE9D4AE97CF}" type="presOf" srcId="{6CAA978E-3FD5-4BF1-B8EF-494DA971A7A1}" destId="{D0201249-9831-4571-9E56-E7CE6D5652B5}" srcOrd="0" destOrd="0" presId="urn:microsoft.com/office/officeart/2005/8/layout/hProcess9"/>
    <dgm:cxn modelId="{72B1277C-9908-47B2-8ADD-82D78A832240}" type="presOf" srcId="{923E7EDF-29B9-4EBC-9E4A-150B98A17CFA}" destId="{A952FF0F-39E8-4DE6-9777-989A4A6D2CAF}" srcOrd="0" destOrd="0" presId="urn:microsoft.com/office/officeart/2005/8/layout/hProcess9"/>
    <dgm:cxn modelId="{95AD4ACA-93D4-4174-BE17-4583CFDCD666}" type="presParOf" srcId="{D0201249-9831-4571-9E56-E7CE6D5652B5}" destId="{2285074A-E163-4853-943D-D3B0451BF615}" srcOrd="0" destOrd="0" presId="urn:microsoft.com/office/officeart/2005/8/layout/hProcess9"/>
    <dgm:cxn modelId="{D6A8BE5D-B63B-4B5D-804D-057D03EB5E26}" type="presParOf" srcId="{D0201249-9831-4571-9E56-E7CE6D5652B5}" destId="{44B79F3F-148D-47ED-B0BD-E553976AAB71}" srcOrd="1" destOrd="0" presId="urn:microsoft.com/office/officeart/2005/8/layout/hProcess9"/>
    <dgm:cxn modelId="{72339930-782E-4426-8391-C3155ECF3980}" type="presParOf" srcId="{44B79F3F-148D-47ED-B0BD-E553976AAB71}" destId="{A952FF0F-39E8-4DE6-9777-989A4A6D2CAF}" srcOrd="0"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C6DF984-FC2A-4581-9AD2-F49217371B25}"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8D53DE44-9FAF-4852-8B3C-B5E945E3EB11}">
      <dgm:prSet phldrT="[Text]"/>
      <dgm:spPr/>
      <dgm:t>
        <a:bodyPr/>
        <a:lstStyle/>
        <a:p>
          <a:r>
            <a:rPr lang="en-US" b="1" dirty="0" smtClean="0">
              <a:solidFill>
                <a:srgbClr val="FF0000"/>
              </a:solidFill>
            </a:rPr>
            <a:t> </a:t>
          </a:r>
          <a:r>
            <a:rPr lang="fa-IR" b="1" dirty="0" smtClean="0">
              <a:solidFill>
                <a:srgbClr val="FF0000"/>
              </a:solidFill>
            </a:rPr>
            <a:t>سابقه</a:t>
          </a:r>
          <a:endParaRPr lang="en-US" b="1" dirty="0">
            <a:solidFill>
              <a:schemeClr val="tx1">
                <a:lumMod val="95000"/>
                <a:lumOff val="5000"/>
              </a:schemeClr>
            </a:solidFill>
          </a:endParaRPr>
        </a:p>
      </dgm:t>
    </dgm:pt>
    <dgm:pt modelId="{8E82CA8E-107E-444B-91F7-103F7440448F}" type="parTrans" cxnId="{9710E7DE-1146-42CC-915D-5B5A05D8B00E}">
      <dgm:prSet/>
      <dgm:spPr/>
      <dgm:t>
        <a:bodyPr/>
        <a:lstStyle/>
        <a:p>
          <a:endParaRPr lang="en-US"/>
        </a:p>
      </dgm:t>
    </dgm:pt>
    <dgm:pt modelId="{AE7F500C-56A4-4A62-921A-CF7A7443A9D5}" type="sibTrans" cxnId="{9710E7DE-1146-42CC-915D-5B5A05D8B00E}">
      <dgm:prSet/>
      <dgm:spPr/>
      <dgm:t>
        <a:bodyPr/>
        <a:lstStyle/>
        <a:p>
          <a:endParaRPr lang="en-US"/>
        </a:p>
      </dgm:t>
    </dgm:pt>
    <dgm:pt modelId="{195423C1-BDAC-4804-A90F-62FDF8679E6E}">
      <dgm:prSet phldrT="[Text]" custT="1"/>
      <dgm:spPr/>
      <dgm:t>
        <a:bodyPr/>
        <a:lstStyle/>
        <a:p>
          <a:pPr algn="ctr" rtl="1"/>
          <a:r>
            <a:rPr lang="fa-IR" sz="2800" b="1" i="1" dirty="0" smtClean="0"/>
            <a:t>شواهدی دال بر اجرا</a:t>
          </a:r>
          <a:endParaRPr lang="en-US" sz="2800" b="1" i="1" dirty="0"/>
        </a:p>
      </dgm:t>
    </dgm:pt>
    <dgm:pt modelId="{9C08CA7A-DCD5-43C4-9392-211EDEE4AB5E}" type="parTrans" cxnId="{FF2D1856-945A-4B32-B2E8-AC223552EB27}">
      <dgm:prSet/>
      <dgm:spPr/>
      <dgm:t>
        <a:bodyPr/>
        <a:lstStyle/>
        <a:p>
          <a:endParaRPr lang="en-US"/>
        </a:p>
      </dgm:t>
    </dgm:pt>
    <dgm:pt modelId="{AF0DE431-1C22-4322-A5A0-012D8E2B4EE7}" type="sibTrans" cxnId="{FF2D1856-945A-4B32-B2E8-AC223552EB27}">
      <dgm:prSet/>
      <dgm:spPr/>
      <dgm:t>
        <a:bodyPr/>
        <a:lstStyle/>
        <a:p>
          <a:endParaRPr lang="en-US"/>
        </a:p>
      </dgm:t>
    </dgm:pt>
    <dgm:pt modelId="{2FD6BE08-E560-4429-BFE1-092E183E0B58}">
      <dgm:prSet phldrT="[Text]" custT="1"/>
      <dgm:spPr/>
      <dgm:t>
        <a:bodyPr/>
        <a:lstStyle/>
        <a:p>
          <a:pPr algn="ctr" rtl="1"/>
          <a:endParaRPr lang="en-US" sz="2800" b="1" i="1" dirty="0"/>
        </a:p>
      </dgm:t>
    </dgm:pt>
    <dgm:pt modelId="{D453FE20-8CA3-49DA-A628-5B1E57F34FEA}" type="sibTrans" cxnId="{4AC772F6-DD7F-414D-8E5A-7314630D1994}">
      <dgm:prSet/>
      <dgm:spPr/>
      <dgm:t>
        <a:bodyPr/>
        <a:lstStyle/>
        <a:p>
          <a:endParaRPr lang="en-US"/>
        </a:p>
      </dgm:t>
    </dgm:pt>
    <dgm:pt modelId="{E544A831-57D9-474E-AEF0-FF0E1778B428}" type="parTrans" cxnId="{4AC772F6-DD7F-414D-8E5A-7314630D1994}">
      <dgm:prSet/>
      <dgm:spPr/>
      <dgm:t>
        <a:bodyPr/>
        <a:lstStyle/>
        <a:p>
          <a:endParaRPr lang="en-US"/>
        </a:p>
      </dgm:t>
    </dgm:pt>
    <dgm:pt modelId="{0D4A502D-CCA7-45D1-83A1-A4AA8027E62C}">
      <dgm:prSet phldrT="[Text]" custT="1"/>
      <dgm:spPr/>
      <dgm:t>
        <a:bodyPr/>
        <a:lstStyle/>
        <a:p>
          <a:pPr algn="ctr" rtl="1"/>
          <a:r>
            <a:rPr lang="fa-IR" sz="2800" b="1" i="1" dirty="0" smtClean="0"/>
            <a:t>نوعی سند است </a:t>
          </a:r>
          <a:endParaRPr lang="en-US" sz="2800" b="1" i="1" dirty="0"/>
        </a:p>
      </dgm:t>
    </dgm:pt>
    <dgm:pt modelId="{1193B775-6E63-43C5-BBCC-71033A70CE21}" type="parTrans" cxnId="{0A59219D-DAEA-4996-A219-9401F0ACD9DC}">
      <dgm:prSet/>
      <dgm:spPr/>
    </dgm:pt>
    <dgm:pt modelId="{D23F616B-5679-49BD-8390-FBE8A1DB141D}" type="sibTrans" cxnId="{0A59219D-DAEA-4996-A219-9401F0ACD9DC}">
      <dgm:prSet/>
      <dgm:spPr/>
    </dgm:pt>
    <dgm:pt modelId="{43E07AAD-D23D-40DE-8009-758E6BE59E21}" type="pres">
      <dgm:prSet presAssocID="{6C6DF984-FC2A-4581-9AD2-F49217371B25}" presName="Name0" presStyleCnt="0">
        <dgm:presLayoutVars>
          <dgm:dir/>
          <dgm:animLvl val="lvl"/>
          <dgm:resizeHandles val="exact"/>
        </dgm:presLayoutVars>
      </dgm:prSet>
      <dgm:spPr/>
      <dgm:t>
        <a:bodyPr/>
        <a:lstStyle/>
        <a:p>
          <a:endParaRPr lang="en-US"/>
        </a:p>
      </dgm:t>
    </dgm:pt>
    <dgm:pt modelId="{AF60394A-B1F3-4A57-9CE0-1B5935EF660E}" type="pres">
      <dgm:prSet presAssocID="{8D53DE44-9FAF-4852-8B3C-B5E945E3EB11}" presName="composite" presStyleCnt="0"/>
      <dgm:spPr/>
    </dgm:pt>
    <dgm:pt modelId="{89BD0C28-A7DF-48E9-9207-397855F975D7}" type="pres">
      <dgm:prSet presAssocID="{8D53DE44-9FAF-4852-8B3C-B5E945E3EB11}" presName="parTx" presStyleLbl="alignNode1" presStyleIdx="0" presStyleCnt="1" custLinFactNeighborY="-20027">
        <dgm:presLayoutVars>
          <dgm:chMax val="0"/>
          <dgm:chPref val="0"/>
          <dgm:bulletEnabled val="1"/>
        </dgm:presLayoutVars>
      </dgm:prSet>
      <dgm:spPr/>
      <dgm:t>
        <a:bodyPr/>
        <a:lstStyle/>
        <a:p>
          <a:endParaRPr lang="en-US"/>
        </a:p>
      </dgm:t>
    </dgm:pt>
    <dgm:pt modelId="{033D41B1-CADD-4EE2-856A-385E79281939}" type="pres">
      <dgm:prSet presAssocID="{8D53DE44-9FAF-4852-8B3C-B5E945E3EB11}" presName="desTx" presStyleLbl="alignAccFollowNode1" presStyleIdx="0" presStyleCnt="1" custScaleY="162632" custLinFactNeighborY="16407">
        <dgm:presLayoutVars>
          <dgm:bulletEnabled val="1"/>
        </dgm:presLayoutVars>
      </dgm:prSet>
      <dgm:spPr/>
      <dgm:t>
        <a:bodyPr/>
        <a:lstStyle/>
        <a:p>
          <a:endParaRPr lang="en-US"/>
        </a:p>
      </dgm:t>
    </dgm:pt>
  </dgm:ptLst>
  <dgm:cxnLst>
    <dgm:cxn modelId="{F6458FF5-966A-46DF-9876-005A14B05584}" type="presOf" srcId="{0D4A502D-CCA7-45D1-83A1-A4AA8027E62C}" destId="{033D41B1-CADD-4EE2-856A-385E79281939}" srcOrd="0" destOrd="0" presId="urn:microsoft.com/office/officeart/2005/8/layout/hList1"/>
    <dgm:cxn modelId="{48853721-7368-4242-9605-B6D67E997450}" type="presOf" srcId="{6C6DF984-FC2A-4581-9AD2-F49217371B25}" destId="{43E07AAD-D23D-40DE-8009-758E6BE59E21}" srcOrd="0" destOrd="0" presId="urn:microsoft.com/office/officeart/2005/8/layout/hList1"/>
    <dgm:cxn modelId="{4AC772F6-DD7F-414D-8E5A-7314630D1994}" srcId="{8D53DE44-9FAF-4852-8B3C-B5E945E3EB11}" destId="{2FD6BE08-E560-4429-BFE1-092E183E0B58}" srcOrd="2" destOrd="0" parTransId="{E544A831-57D9-474E-AEF0-FF0E1778B428}" sibTransId="{D453FE20-8CA3-49DA-A628-5B1E57F34FEA}"/>
    <dgm:cxn modelId="{9710E7DE-1146-42CC-915D-5B5A05D8B00E}" srcId="{6C6DF984-FC2A-4581-9AD2-F49217371B25}" destId="{8D53DE44-9FAF-4852-8B3C-B5E945E3EB11}" srcOrd="0" destOrd="0" parTransId="{8E82CA8E-107E-444B-91F7-103F7440448F}" sibTransId="{AE7F500C-56A4-4A62-921A-CF7A7443A9D5}"/>
    <dgm:cxn modelId="{C4AC64FD-8F1C-47DD-9D09-98721BEB95E9}" type="presOf" srcId="{195423C1-BDAC-4804-A90F-62FDF8679E6E}" destId="{033D41B1-CADD-4EE2-856A-385E79281939}" srcOrd="0" destOrd="1" presId="urn:microsoft.com/office/officeart/2005/8/layout/hList1"/>
    <dgm:cxn modelId="{0A59219D-DAEA-4996-A219-9401F0ACD9DC}" srcId="{8D53DE44-9FAF-4852-8B3C-B5E945E3EB11}" destId="{0D4A502D-CCA7-45D1-83A1-A4AA8027E62C}" srcOrd="0" destOrd="0" parTransId="{1193B775-6E63-43C5-BBCC-71033A70CE21}" sibTransId="{D23F616B-5679-49BD-8390-FBE8A1DB141D}"/>
    <dgm:cxn modelId="{FF2D1856-945A-4B32-B2E8-AC223552EB27}" srcId="{8D53DE44-9FAF-4852-8B3C-B5E945E3EB11}" destId="{195423C1-BDAC-4804-A90F-62FDF8679E6E}" srcOrd="1" destOrd="0" parTransId="{9C08CA7A-DCD5-43C4-9392-211EDEE4AB5E}" sibTransId="{AF0DE431-1C22-4322-A5A0-012D8E2B4EE7}"/>
    <dgm:cxn modelId="{97D86656-E8D5-4BB5-B6C6-7D354E5489BB}" type="presOf" srcId="{8D53DE44-9FAF-4852-8B3C-B5E945E3EB11}" destId="{89BD0C28-A7DF-48E9-9207-397855F975D7}" srcOrd="0" destOrd="0" presId="urn:microsoft.com/office/officeart/2005/8/layout/hList1"/>
    <dgm:cxn modelId="{41DBC7E6-A8EF-4557-8589-FAAD8D06A9FC}" type="presOf" srcId="{2FD6BE08-E560-4429-BFE1-092E183E0B58}" destId="{033D41B1-CADD-4EE2-856A-385E79281939}" srcOrd="0" destOrd="2" presId="urn:microsoft.com/office/officeart/2005/8/layout/hList1"/>
    <dgm:cxn modelId="{17790C8C-1489-4C83-B3C4-77BD941FD532}" type="presParOf" srcId="{43E07AAD-D23D-40DE-8009-758E6BE59E21}" destId="{AF60394A-B1F3-4A57-9CE0-1B5935EF660E}" srcOrd="0" destOrd="0" presId="urn:microsoft.com/office/officeart/2005/8/layout/hList1"/>
    <dgm:cxn modelId="{4E29557F-024C-4096-AADB-0C551F821B93}" type="presParOf" srcId="{AF60394A-B1F3-4A57-9CE0-1B5935EF660E}" destId="{89BD0C28-A7DF-48E9-9207-397855F975D7}" srcOrd="0" destOrd="0" presId="urn:microsoft.com/office/officeart/2005/8/layout/hList1"/>
    <dgm:cxn modelId="{A114B499-FCC7-4AA4-B059-FF17F03D3BA6}" type="presParOf" srcId="{AF60394A-B1F3-4A57-9CE0-1B5935EF660E}" destId="{033D41B1-CADD-4EE2-856A-385E79281939}" srcOrd="1" destOrd="0" presId="urn:microsoft.com/office/officeart/2005/8/layout/h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C2CF613-EBA1-4D4A-A35A-53D5ECC4E051}">
      <dsp:nvSpPr>
        <dsp:cNvPr id="0" name=""/>
        <dsp:cNvSpPr/>
      </dsp:nvSpPr>
      <dsp:spPr>
        <a:xfrm>
          <a:off x="0" y="769461"/>
          <a:ext cx="4434840" cy="4434840"/>
        </a:xfrm>
        <a:prstGeom prst="pie">
          <a:avLst>
            <a:gd name="adj1" fmla="val 54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80B5A4-96F8-41DB-8269-E6788F715D51}">
      <dsp:nvSpPr>
        <dsp:cNvPr id="0" name=""/>
        <dsp:cNvSpPr/>
      </dsp:nvSpPr>
      <dsp:spPr>
        <a:xfrm>
          <a:off x="2217420" y="769460"/>
          <a:ext cx="5173980" cy="443484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txBody>
        <a:bodyPr spcFirstLastPara="0" vert="horz" wrap="square" lIns="182880" tIns="182880" rIns="182880" bIns="182880" numCol="1" spcCol="1270" anchor="ctr" anchorCtr="0">
          <a:noAutofit/>
        </a:bodyPr>
        <a:lstStyle/>
        <a:p>
          <a:pPr lvl="0" algn="ctr" defTabSz="2133600" rtl="0">
            <a:lnSpc>
              <a:spcPct val="90000"/>
            </a:lnSpc>
            <a:spcBef>
              <a:spcPct val="0"/>
            </a:spcBef>
            <a:spcAft>
              <a:spcPct val="35000"/>
            </a:spcAft>
          </a:pPr>
          <a:r>
            <a:rPr lang="fa-IR" sz="4800" kern="1200" dirty="0" smtClean="0">
              <a:cs typeface="+mj-cs"/>
            </a:rPr>
            <a:t>عدم اجرای الزامات اداره کل  آزمایشگاه مرجع سلامت</a:t>
          </a:r>
          <a:endParaRPr lang="en-US" sz="4800" kern="1200" dirty="0">
            <a:cs typeface="+mj-cs"/>
          </a:endParaRPr>
        </a:p>
      </dsp:txBody>
      <dsp:txXfrm>
        <a:off x="2217420" y="769460"/>
        <a:ext cx="5173980" cy="443484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BD0C28-A7DF-48E9-9207-397855F975D7}">
      <dsp:nvSpPr>
        <dsp:cNvPr id="0" name=""/>
        <dsp:cNvSpPr/>
      </dsp:nvSpPr>
      <dsp:spPr>
        <a:xfrm>
          <a:off x="0" y="106370"/>
          <a:ext cx="8229600" cy="1872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264160" rIns="462280" bIns="264160" numCol="1" spcCol="1270" anchor="ctr" anchorCtr="0">
          <a:noAutofit/>
        </a:bodyPr>
        <a:lstStyle/>
        <a:p>
          <a:pPr lvl="0" algn="ctr" defTabSz="2889250">
            <a:lnSpc>
              <a:spcPct val="90000"/>
            </a:lnSpc>
            <a:spcBef>
              <a:spcPct val="0"/>
            </a:spcBef>
            <a:spcAft>
              <a:spcPct val="35000"/>
            </a:spcAft>
          </a:pPr>
          <a:r>
            <a:rPr lang="en-US" sz="6500" b="1" kern="1200" dirty="0" smtClean="0">
              <a:solidFill>
                <a:srgbClr val="FF0000"/>
              </a:solidFill>
            </a:rPr>
            <a:t> </a:t>
          </a:r>
          <a:r>
            <a:rPr lang="fa-IR" sz="6500" b="1" kern="1200" dirty="0" smtClean="0">
              <a:solidFill>
                <a:srgbClr val="FF0000"/>
              </a:solidFill>
            </a:rPr>
            <a:t>سند</a:t>
          </a:r>
          <a:endParaRPr lang="en-US" sz="6500" b="1" kern="1200" dirty="0">
            <a:solidFill>
              <a:schemeClr val="tx1">
                <a:lumMod val="95000"/>
                <a:lumOff val="5000"/>
              </a:schemeClr>
            </a:solidFill>
          </a:endParaRPr>
        </a:p>
      </dsp:txBody>
      <dsp:txXfrm>
        <a:off x="0" y="106370"/>
        <a:ext cx="8229600" cy="1872000"/>
      </dsp:txXfrm>
    </dsp:sp>
    <dsp:sp modelId="{033D41B1-CADD-4EE2-856A-385E79281939}">
      <dsp:nvSpPr>
        <dsp:cNvPr id="0" name=""/>
        <dsp:cNvSpPr/>
      </dsp:nvSpPr>
      <dsp:spPr>
        <a:xfrm>
          <a:off x="0" y="1927654"/>
          <a:ext cx="8229600" cy="4642818"/>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ctr" defTabSz="1244600" rtl="1">
            <a:lnSpc>
              <a:spcPct val="90000"/>
            </a:lnSpc>
            <a:spcBef>
              <a:spcPct val="0"/>
            </a:spcBef>
            <a:spcAft>
              <a:spcPct val="15000"/>
            </a:spcAft>
            <a:buChar char="••"/>
          </a:pPr>
          <a:r>
            <a:rPr lang="fa-IR" sz="2800" b="1" i="1" kern="1200" dirty="0" smtClean="0"/>
            <a:t>اطلاعات و رسانه های پشتیبان آن </a:t>
          </a:r>
          <a:endParaRPr lang="en-US" sz="2800" b="1" i="1" kern="1200" dirty="0"/>
        </a:p>
        <a:p>
          <a:pPr marL="285750" lvl="1" indent="-285750" algn="ctr" defTabSz="1244600" rtl="1">
            <a:lnSpc>
              <a:spcPct val="90000"/>
            </a:lnSpc>
            <a:spcBef>
              <a:spcPct val="0"/>
            </a:spcBef>
            <a:spcAft>
              <a:spcPct val="15000"/>
            </a:spcAft>
            <a:buChar char="••"/>
          </a:pPr>
          <a:r>
            <a:rPr lang="fa-IR" sz="2800" b="1" i="1" kern="1200" dirty="0" smtClean="0"/>
            <a:t>رسانه می تواند کاغذی، مغناطیسی، الکترونیکی یا لوح نوری رایانه ای، عکس یا نمونه اصلی یا ترکیبی از اینها </a:t>
          </a:r>
          <a:endParaRPr lang="en-US" sz="2800" b="1" i="1" kern="1200" dirty="0"/>
        </a:p>
        <a:p>
          <a:pPr marL="285750" lvl="1" indent="-285750" algn="ctr" defTabSz="1244600" rtl="1">
            <a:lnSpc>
              <a:spcPct val="90000"/>
            </a:lnSpc>
            <a:spcBef>
              <a:spcPct val="0"/>
            </a:spcBef>
            <a:spcAft>
              <a:spcPct val="15000"/>
            </a:spcAft>
            <a:buChar char="••"/>
          </a:pPr>
          <a:endParaRPr lang="en-US" sz="2800" b="1" i="1" kern="1200" dirty="0"/>
        </a:p>
      </dsp:txBody>
      <dsp:txXfrm>
        <a:off x="0" y="1927654"/>
        <a:ext cx="8229600" cy="464281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285074A-E163-4853-943D-D3B0451BF615}">
      <dsp:nvSpPr>
        <dsp:cNvPr id="0" name=""/>
        <dsp:cNvSpPr/>
      </dsp:nvSpPr>
      <dsp:spPr>
        <a:xfrm>
          <a:off x="0" y="0"/>
          <a:ext cx="7010396" cy="20574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52FF0F-39E8-4DE6-9777-989A4A6D2CAF}">
      <dsp:nvSpPr>
        <dsp:cNvPr id="0" name=""/>
        <dsp:cNvSpPr/>
      </dsp:nvSpPr>
      <dsp:spPr>
        <a:xfrm>
          <a:off x="1443725" y="0"/>
          <a:ext cx="3706579" cy="2057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rtl="1">
            <a:lnSpc>
              <a:spcPct val="90000"/>
            </a:lnSpc>
            <a:spcBef>
              <a:spcPct val="0"/>
            </a:spcBef>
            <a:spcAft>
              <a:spcPct val="35000"/>
            </a:spcAft>
          </a:pPr>
          <a:r>
            <a:rPr lang="fa-IR" sz="2500" b="1" kern="1200" dirty="0" smtClean="0"/>
            <a:t>اقدام اصلاحی </a:t>
          </a:r>
          <a:r>
            <a:rPr lang="en-US" sz="2500" b="1" kern="1200" dirty="0" smtClean="0"/>
            <a:t>Corrective action </a:t>
          </a:r>
          <a:r>
            <a:rPr lang="fa-IR" sz="2500" kern="1200" dirty="0" smtClean="0"/>
            <a:t/>
          </a:r>
          <a:br>
            <a:rPr lang="fa-IR" sz="2500" kern="1200" dirty="0" smtClean="0"/>
          </a:br>
          <a:r>
            <a:rPr lang="fa-IR" sz="2500" b="1" kern="1200" dirty="0" smtClean="0">
              <a:solidFill>
                <a:schemeClr val="tx1">
                  <a:lumMod val="95000"/>
                  <a:lumOff val="5000"/>
                </a:schemeClr>
              </a:solidFill>
            </a:rPr>
            <a:t>اقدامی که باعث از بردن علت عدم انطباق شناسایی شده گردد.</a:t>
          </a:r>
          <a:r>
            <a:rPr lang="en-US" sz="2500" kern="1200" dirty="0" smtClean="0"/>
            <a:t/>
          </a:r>
          <a:br>
            <a:rPr lang="en-US" sz="2500" kern="1200" dirty="0" smtClean="0"/>
          </a:br>
          <a:endParaRPr lang="en-US" sz="2500" kern="1200" dirty="0"/>
        </a:p>
      </dsp:txBody>
      <dsp:txXfrm>
        <a:off x="1443725" y="0"/>
        <a:ext cx="3706579" cy="205740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285074A-E163-4853-943D-D3B0451BF615}">
      <dsp:nvSpPr>
        <dsp:cNvPr id="0" name=""/>
        <dsp:cNvSpPr/>
      </dsp:nvSpPr>
      <dsp:spPr>
        <a:xfrm>
          <a:off x="0" y="0"/>
          <a:ext cx="7010396" cy="205740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952FF0F-39E8-4DE6-9777-989A4A6D2CAF}">
      <dsp:nvSpPr>
        <dsp:cNvPr id="0" name=""/>
        <dsp:cNvSpPr/>
      </dsp:nvSpPr>
      <dsp:spPr>
        <a:xfrm>
          <a:off x="0" y="0"/>
          <a:ext cx="6706123" cy="2057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1">
            <a:lnSpc>
              <a:spcPct val="90000"/>
            </a:lnSpc>
            <a:spcBef>
              <a:spcPct val="0"/>
            </a:spcBef>
            <a:spcAft>
              <a:spcPct val="35000"/>
            </a:spcAft>
          </a:pPr>
          <a:r>
            <a:rPr lang="fa-IR" sz="2800" b="1" kern="1200" dirty="0" smtClean="0"/>
            <a:t>5- </a:t>
          </a:r>
          <a:r>
            <a:rPr lang="fa-IR" sz="2800" b="1" kern="1200" dirty="0" smtClean="0">
              <a:solidFill>
                <a:schemeClr val="bg1"/>
              </a:solidFill>
            </a:rPr>
            <a:t>اقدام پیشگیرانه </a:t>
          </a:r>
          <a:r>
            <a:rPr lang="en-US" sz="2800" b="1" kern="1200" dirty="0" smtClean="0">
              <a:solidFill>
                <a:schemeClr val="bg1"/>
              </a:solidFill>
            </a:rPr>
            <a:t>Preventive action</a:t>
          </a:r>
          <a:r>
            <a:rPr lang="fa-IR" sz="2800" b="1" kern="1200" dirty="0" smtClean="0"/>
            <a:t/>
          </a:r>
          <a:br>
            <a:rPr lang="fa-IR" sz="2800" b="1" kern="1200" dirty="0" smtClean="0"/>
          </a:br>
          <a:r>
            <a:rPr lang="fa-IR" sz="2800" b="1" kern="1200" dirty="0" smtClean="0">
              <a:solidFill>
                <a:schemeClr val="tx1">
                  <a:lumMod val="95000"/>
                  <a:lumOff val="5000"/>
                </a:schemeClr>
              </a:solidFill>
            </a:rPr>
            <a:t>اقدامی که باعث از بردن علت عدم انطباق بالقوه گردد.</a:t>
          </a:r>
          <a:r>
            <a:rPr lang="en-US" sz="2800" b="1" kern="1200" dirty="0" smtClean="0"/>
            <a:t/>
          </a:r>
          <a:br>
            <a:rPr lang="en-US" sz="2800" b="1" kern="1200" dirty="0" smtClean="0"/>
          </a:br>
          <a:endParaRPr lang="en-US" sz="2800" b="1" kern="1200" dirty="0"/>
        </a:p>
      </dsp:txBody>
      <dsp:txXfrm>
        <a:off x="0" y="0"/>
        <a:ext cx="6706123" cy="2057400"/>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BD0C28-A7DF-48E9-9207-397855F975D7}">
      <dsp:nvSpPr>
        <dsp:cNvPr id="0" name=""/>
        <dsp:cNvSpPr/>
      </dsp:nvSpPr>
      <dsp:spPr>
        <a:xfrm>
          <a:off x="0" y="106370"/>
          <a:ext cx="8229600" cy="18720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264160" rIns="462280" bIns="264160" numCol="1" spcCol="1270" anchor="ctr" anchorCtr="0">
          <a:noAutofit/>
        </a:bodyPr>
        <a:lstStyle/>
        <a:p>
          <a:pPr lvl="0" algn="ctr" defTabSz="2889250">
            <a:lnSpc>
              <a:spcPct val="90000"/>
            </a:lnSpc>
            <a:spcBef>
              <a:spcPct val="0"/>
            </a:spcBef>
            <a:spcAft>
              <a:spcPct val="35000"/>
            </a:spcAft>
          </a:pPr>
          <a:r>
            <a:rPr lang="en-US" sz="6500" b="1" kern="1200" dirty="0" smtClean="0">
              <a:solidFill>
                <a:srgbClr val="FF0000"/>
              </a:solidFill>
            </a:rPr>
            <a:t> </a:t>
          </a:r>
          <a:r>
            <a:rPr lang="fa-IR" sz="6500" b="1" kern="1200" dirty="0" smtClean="0">
              <a:solidFill>
                <a:srgbClr val="FF0000"/>
              </a:solidFill>
            </a:rPr>
            <a:t>سابقه</a:t>
          </a:r>
          <a:endParaRPr lang="en-US" sz="6500" b="1" kern="1200" dirty="0">
            <a:solidFill>
              <a:schemeClr val="tx1">
                <a:lumMod val="95000"/>
                <a:lumOff val="5000"/>
              </a:schemeClr>
            </a:solidFill>
          </a:endParaRPr>
        </a:p>
      </dsp:txBody>
      <dsp:txXfrm>
        <a:off x="0" y="106370"/>
        <a:ext cx="8229600" cy="1872000"/>
      </dsp:txXfrm>
    </dsp:sp>
    <dsp:sp modelId="{033D41B1-CADD-4EE2-856A-385E79281939}">
      <dsp:nvSpPr>
        <dsp:cNvPr id="0" name=""/>
        <dsp:cNvSpPr/>
      </dsp:nvSpPr>
      <dsp:spPr>
        <a:xfrm>
          <a:off x="0" y="1927654"/>
          <a:ext cx="8229600" cy="4642818"/>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ctr" defTabSz="1244600" rtl="1">
            <a:lnSpc>
              <a:spcPct val="90000"/>
            </a:lnSpc>
            <a:spcBef>
              <a:spcPct val="0"/>
            </a:spcBef>
            <a:spcAft>
              <a:spcPct val="15000"/>
            </a:spcAft>
            <a:buChar char="••"/>
          </a:pPr>
          <a:r>
            <a:rPr lang="fa-IR" sz="2800" b="1" i="1" kern="1200" dirty="0" smtClean="0"/>
            <a:t>نوعی سند است </a:t>
          </a:r>
          <a:endParaRPr lang="en-US" sz="2800" b="1" i="1" kern="1200" dirty="0"/>
        </a:p>
        <a:p>
          <a:pPr marL="285750" lvl="1" indent="-285750" algn="ctr" defTabSz="1244600" rtl="1">
            <a:lnSpc>
              <a:spcPct val="90000"/>
            </a:lnSpc>
            <a:spcBef>
              <a:spcPct val="0"/>
            </a:spcBef>
            <a:spcAft>
              <a:spcPct val="15000"/>
            </a:spcAft>
            <a:buChar char="••"/>
          </a:pPr>
          <a:r>
            <a:rPr lang="fa-IR" sz="2800" b="1" i="1" kern="1200" dirty="0" smtClean="0"/>
            <a:t>شواهدی دال بر اجرا</a:t>
          </a:r>
          <a:endParaRPr lang="en-US" sz="2800" b="1" i="1" kern="1200" dirty="0"/>
        </a:p>
        <a:p>
          <a:pPr marL="285750" lvl="1" indent="-285750" algn="ctr" defTabSz="1244600" rtl="1">
            <a:lnSpc>
              <a:spcPct val="90000"/>
            </a:lnSpc>
            <a:spcBef>
              <a:spcPct val="0"/>
            </a:spcBef>
            <a:spcAft>
              <a:spcPct val="15000"/>
            </a:spcAft>
            <a:buChar char="••"/>
          </a:pPr>
          <a:endParaRPr lang="en-US" sz="2800" b="1" i="1" kern="1200" dirty="0"/>
        </a:p>
      </dsp:txBody>
      <dsp:txXfrm>
        <a:off x="0" y="1927654"/>
        <a:ext cx="8229600" cy="4642818"/>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image" Target="../media/image5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8.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800"/>
            </a:lvl1pPr>
          </a:lstStyle>
          <a:p>
            <a:pPr>
              <a:defRPr/>
            </a:pPr>
            <a:endParaRPr lang="th-TH"/>
          </a:p>
        </p:txBody>
      </p:sp>
      <p:sp>
        <p:nvSpPr>
          <p:cNvPr id="47107"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800"/>
            </a:lvl1pPr>
          </a:lstStyle>
          <a:p>
            <a:pPr>
              <a:defRPr/>
            </a:pPr>
            <a:fld id="{DC2FACFD-23DB-490F-AAAA-90BC2744F214}" type="datetime1">
              <a:rPr lang="en-US" smtClean="0"/>
              <a:pPr>
                <a:defRPr/>
              </a:pPr>
              <a:t>8/16/2015</a:t>
            </a:fld>
            <a:endParaRPr lang="th-TH"/>
          </a:p>
        </p:txBody>
      </p:sp>
      <p:sp>
        <p:nvSpPr>
          <p:cNvPr id="47108"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800"/>
            </a:lvl1pPr>
          </a:lstStyle>
          <a:p>
            <a:pPr>
              <a:defRPr/>
            </a:pPr>
            <a:r>
              <a:rPr lang="en-US" dirty="0" smtClean="0"/>
              <a:t>Dr. Reza Toyserkanmanesh</a:t>
            </a:r>
            <a:endParaRPr lang="th-TH" dirty="0"/>
          </a:p>
        </p:txBody>
      </p:sp>
      <p:sp>
        <p:nvSpPr>
          <p:cNvPr id="47109"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800"/>
            </a:lvl1pPr>
          </a:lstStyle>
          <a:p>
            <a:pPr>
              <a:defRPr/>
            </a:pPr>
            <a:fld id="{880BCB44-F6E6-4FC4-A00A-2B162EF77A7D}" type="slidenum">
              <a:rPr lang="en-US"/>
              <a:pPr>
                <a:defRPr/>
              </a:pPr>
              <a:t>‹#›</a:t>
            </a:fld>
            <a:endParaRPr lang="th-TH"/>
          </a:p>
        </p:txBody>
      </p:sp>
    </p:spTree>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th-TH"/>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21BFDAF-38DB-4812-B01B-F22B9A4D2289}" type="datetime1">
              <a:rPr lang="en-US" smtClean="0"/>
              <a:pPr>
                <a:defRPr/>
              </a:pPr>
              <a:t>8/16/2015</a:t>
            </a:fld>
            <a:endParaRPr lang="th-TH"/>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h-TH"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th-TH"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r>
              <a:rPr lang="en-US" dirty="0" smtClean="0"/>
              <a:t>Dr. Reza Toyserkanmanesh</a:t>
            </a:r>
            <a:endParaRPr lang="th-TH"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0535B035-B519-4DFB-BCA5-7859F4A1BA32}" type="slidenum">
              <a:rPr lang="th-TH"/>
              <a:pPr>
                <a:defRPr/>
              </a:pPr>
              <a:t>‹#›</a:t>
            </a:fld>
            <a:endParaRPr lang="th-TH"/>
          </a:p>
        </p:txBody>
      </p:sp>
    </p:spTree>
  </p:cSld>
  <p:clrMap bg1="lt1" tx1="dk1" bg2="lt2" tx2="dk2" accent1="accent1" accent2="accent2" accent3="accent3" accent4="accent4" accent5="accent5" accent6="accent6" hlink="hlink" folHlink="folHlink"/>
  <p:hf hd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8F9E6F8-5504-4D46-9AAE-2A0105B2A1B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37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E376ED7-DC5E-40A5-BB7B-E9468A39202B}" type="slidenum">
              <a:rPr lang="th-TH" smtClean="0"/>
              <a:pPr/>
              <a:t>42</a:t>
            </a:fld>
            <a:endParaRPr lang="th-TH" smtClean="0"/>
          </a:p>
        </p:txBody>
      </p:sp>
      <p:sp>
        <p:nvSpPr>
          <p:cNvPr id="5" name="Date Placeholder 4"/>
          <p:cNvSpPr>
            <a:spLocks noGrp="1"/>
          </p:cNvSpPr>
          <p:nvPr>
            <p:ph type="dt" idx="10"/>
          </p:nvPr>
        </p:nvSpPr>
        <p:spPr/>
        <p:txBody>
          <a:bodyPr/>
          <a:lstStyle/>
          <a:p>
            <a:pPr>
              <a:defRPr/>
            </a:pPr>
            <a:fld id="{64456959-3557-478C-8404-DADCBCA83A09}"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37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E376ED7-DC5E-40A5-BB7B-E9468A39202B}" type="slidenum">
              <a:rPr lang="th-TH" smtClean="0"/>
              <a:pPr/>
              <a:t>43</a:t>
            </a:fld>
            <a:endParaRPr lang="th-TH" smtClean="0"/>
          </a:p>
        </p:txBody>
      </p:sp>
      <p:sp>
        <p:nvSpPr>
          <p:cNvPr id="5" name="Date Placeholder 4"/>
          <p:cNvSpPr>
            <a:spLocks noGrp="1"/>
          </p:cNvSpPr>
          <p:nvPr>
            <p:ph type="dt" idx="10"/>
          </p:nvPr>
        </p:nvSpPr>
        <p:spPr/>
        <p:txBody>
          <a:bodyPr/>
          <a:lstStyle/>
          <a:p>
            <a:pPr>
              <a:defRPr/>
            </a:pPr>
            <a:fld id="{64456959-3557-478C-8404-DADCBCA83A09}"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47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7E27A4E-8898-4686-8B5C-4E5B013E84DF}" type="slidenum">
              <a:rPr lang="th-TH" smtClean="0"/>
              <a:pPr/>
              <a:t>44</a:t>
            </a:fld>
            <a:endParaRPr lang="th-TH" smtClean="0"/>
          </a:p>
        </p:txBody>
      </p:sp>
      <p:sp>
        <p:nvSpPr>
          <p:cNvPr id="5" name="Date Placeholder 4"/>
          <p:cNvSpPr>
            <a:spLocks noGrp="1"/>
          </p:cNvSpPr>
          <p:nvPr>
            <p:ph type="dt" idx="10"/>
          </p:nvPr>
        </p:nvSpPr>
        <p:spPr/>
        <p:txBody>
          <a:bodyPr/>
          <a:lstStyle/>
          <a:p>
            <a:pPr>
              <a:defRPr/>
            </a:pPr>
            <a:fld id="{5964F182-99CC-4B1E-9A4E-298AF6F28BF2}"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57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0171A22-4D02-49B6-B0B2-133FDB6CE113}" type="slidenum">
              <a:rPr lang="th-TH" smtClean="0"/>
              <a:pPr/>
              <a:t>45</a:t>
            </a:fld>
            <a:endParaRPr lang="th-TH" smtClean="0"/>
          </a:p>
        </p:txBody>
      </p:sp>
      <p:sp>
        <p:nvSpPr>
          <p:cNvPr id="5" name="Date Placeholder 4"/>
          <p:cNvSpPr>
            <a:spLocks noGrp="1"/>
          </p:cNvSpPr>
          <p:nvPr>
            <p:ph type="dt" idx="10"/>
          </p:nvPr>
        </p:nvSpPr>
        <p:spPr/>
        <p:txBody>
          <a:bodyPr/>
          <a:lstStyle/>
          <a:p>
            <a:pPr>
              <a:defRPr/>
            </a:pPr>
            <a:fld id="{26E7B519-1CF3-45B3-84B9-83A9B5B91B0A}"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1B9370-1B75-45E2-B38F-828C01D40AA5}" type="slidenum">
              <a:rPr lang="th-TH" smtClean="0"/>
              <a:pPr/>
              <a:t>46</a:t>
            </a:fld>
            <a:endParaRPr lang="th-TH" smtClean="0"/>
          </a:p>
        </p:txBody>
      </p:sp>
      <p:sp>
        <p:nvSpPr>
          <p:cNvPr id="5" name="Date Placeholder 4"/>
          <p:cNvSpPr>
            <a:spLocks noGrp="1"/>
          </p:cNvSpPr>
          <p:nvPr>
            <p:ph type="dt" idx="10"/>
          </p:nvPr>
        </p:nvSpPr>
        <p:spPr/>
        <p:txBody>
          <a:bodyPr/>
          <a:lstStyle/>
          <a:p>
            <a:pPr>
              <a:defRPr/>
            </a:pPr>
            <a:fld id="{0778DAD4-FCF8-496A-9BA7-267BB0085978}"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p:spPr>
      </p:sp>
      <p:sp>
        <p:nvSpPr>
          <p:cNvPr id="829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829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536818D-4231-4A1E-AD5E-913D6F52B1C3}" type="slidenum">
              <a:rPr lang="th-TH" smtClean="0"/>
              <a:pPr/>
              <a:t>47</a:t>
            </a:fld>
            <a:endParaRPr lang="th-TH" smtClean="0"/>
          </a:p>
        </p:txBody>
      </p:sp>
      <p:sp>
        <p:nvSpPr>
          <p:cNvPr id="5" name="Date Placeholder 4"/>
          <p:cNvSpPr>
            <a:spLocks noGrp="1"/>
          </p:cNvSpPr>
          <p:nvPr>
            <p:ph type="dt" idx="10"/>
          </p:nvPr>
        </p:nvSpPr>
        <p:spPr/>
        <p:txBody>
          <a:bodyPr/>
          <a:lstStyle/>
          <a:p>
            <a:pPr>
              <a:defRPr/>
            </a:pPr>
            <a:fld id="{92C8A7E5-8B3B-4D0E-9053-3D60C6DA246F}"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839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4CEADC8-AEA6-47C4-A128-6B02ED60139C}" type="slidenum">
              <a:rPr lang="th-TH" smtClean="0"/>
              <a:pPr/>
              <a:t>50</a:t>
            </a:fld>
            <a:endParaRPr lang="th-TH" smtClean="0"/>
          </a:p>
        </p:txBody>
      </p:sp>
      <p:sp>
        <p:nvSpPr>
          <p:cNvPr id="5" name="Date Placeholder 4"/>
          <p:cNvSpPr>
            <a:spLocks noGrp="1"/>
          </p:cNvSpPr>
          <p:nvPr>
            <p:ph type="dt" idx="10"/>
          </p:nvPr>
        </p:nvSpPr>
        <p:spPr/>
        <p:txBody>
          <a:bodyPr/>
          <a:lstStyle/>
          <a:p>
            <a:pPr>
              <a:defRPr/>
            </a:pPr>
            <a:fld id="{CD388CE3-7D98-460E-BCBA-5ACBF5661AF0}"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849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2722DB0-2085-4E6E-978B-9A20FCA4F085}" type="slidenum">
              <a:rPr lang="th-TH" smtClean="0"/>
              <a:pPr/>
              <a:t>53</a:t>
            </a:fld>
            <a:endParaRPr lang="th-TH" smtClean="0"/>
          </a:p>
        </p:txBody>
      </p:sp>
      <p:sp>
        <p:nvSpPr>
          <p:cNvPr id="5" name="Date Placeholder 4"/>
          <p:cNvSpPr>
            <a:spLocks noGrp="1"/>
          </p:cNvSpPr>
          <p:nvPr>
            <p:ph type="dt" idx="10"/>
          </p:nvPr>
        </p:nvSpPr>
        <p:spPr/>
        <p:txBody>
          <a:bodyPr/>
          <a:lstStyle/>
          <a:p>
            <a:pPr>
              <a:defRPr/>
            </a:pPr>
            <a:fld id="{FD295859-17AE-49D4-B4AF-D0662AA9354D}"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1B9370-1B75-45E2-B38F-828C01D40AA5}" type="slidenum">
              <a:rPr lang="th-TH" smtClean="0"/>
              <a:pPr/>
              <a:t>56</a:t>
            </a:fld>
            <a:endParaRPr lang="th-TH" smtClean="0"/>
          </a:p>
        </p:txBody>
      </p:sp>
      <p:sp>
        <p:nvSpPr>
          <p:cNvPr id="5" name="Date Placeholder 4"/>
          <p:cNvSpPr>
            <a:spLocks noGrp="1"/>
          </p:cNvSpPr>
          <p:nvPr>
            <p:ph type="dt" idx="10"/>
          </p:nvPr>
        </p:nvSpPr>
        <p:spPr/>
        <p:txBody>
          <a:bodyPr/>
          <a:lstStyle/>
          <a:p>
            <a:pPr>
              <a:defRPr/>
            </a:pPr>
            <a:fld id="{0778DAD4-FCF8-496A-9BA7-267BB0085978}"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860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948B64F-46AD-4B23-B74E-85C6EF90E299}" type="slidenum">
              <a:rPr lang="th-TH" smtClean="0"/>
              <a:pPr/>
              <a:t>57</a:t>
            </a:fld>
            <a:endParaRPr lang="th-TH" smtClean="0"/>
          </a:p>
        </p:txBody>
      </p:sp>
      <p:sp>
        <p:nvSpPr>
          <p:cNvPr id="5" name="Date Placeholder 4"/>
          <p:cNvSpPr>
            <a:spLocks noGrp="1"/>
          </p:cNvSpPr>
          <p:nvPr>
            <p:ph type="dt" idx="10"/>
          </p:nvPr>
        </p:nvSpPr>
        <p:spPr/>
        <p:txBody>
          <a:bodyPr/>
          <a:lstStyle/>
          <a:p>
            <a:pPr>
              <a:defRPr/>
            </a:pPr>
            <a:fld id="{03634CB9-60B7-44FB-9B4D-CD11BF793A52}"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675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F7E76EB-2348-4B95-94C3-948647DAC1CB}" type="slidenum">
              <a:rPr lang="th-TH" smtClean="0"/>
              <a:pPr/>
              <a:t>2</a:t>
            </a:fld>
            <a:endParaRPr lang="th-TH" smtClean="0"/>
          </a:p>
        </p:txBody>
      </p:sp>
      <p:sp>
        <p:nvSpPr>
          <p:cNvPr id="5" name="Date Placeholder 4"/>
          <p:cNvSpPr>
            <a:spLocks noGrp="1"/>
          </p:cNvSpPr>
          <p:nvPr>
            <p:ph type="dt" idx="10"/>
          </p:nvPr>
        </p:nvSpPr>
        <p:spPr/>
        <p:txBody>
          <a:bodyPr/>
          <a:lstStyle/>
          <a:p>
            <a:pPr>
              <a:defRPr/>
            </a:pPr>
            <a:fld id="{CCA3BA50-8A54-49A3-AE14-D4C7FFA41C91}"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870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1261490-EDC0-4EAE-AAFD-5DE1F65314E3}" type="slidenum">
              <a:rPr lang="th-TH" smtClean="0"/>
              <a:pPr/>
              <a:t>58</a:t>
            </a:fld>
            <a:endParaRPr lang="th-TH" smtClean="0"/>
          </a:p>
        </p:txBody>
      </p:sp>
      <p:sp>
        <p:nvSpPr>
          <p:cNvPr id="5" name="Date Placeholder 4"/>
          <p:cNvSpPr>
            <a:spLocks noGrp="1"/>
          </p:cNvSpPr>
          <p:nvPr>
            <p:ph type="dt" idx="10"/>
          </p:nvPr>
        </p:nvSpPr>
        <p:spPr/>
        <p:txBody>
          <a:bodyPr/>
          <a:lstStyle/>
          <a:p>
            <a:pPr>
              <a:defRPr/>
            </a:pPr>
            <a:fld id="{1504640E-CBF8-4C8A-AA4C-1D33EA12D730}"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p:spPr>
      </p:sp>
      <p:sp>
        <p:nvSpPr>
          <p:cNvPr id="880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880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08786DB-A431-4875-84B2-FE614C0091BE}" type="slidenum">
              <a:rPr lang="th-TH" smtClean="0"/>
              <a:pPr/>
              <a:t>59</a:t>
            </a:fld>
            <a:endParaRPr lang="th-TH" smtClean="0"/>
          </a:p>
        </p:txBody>
      </p:sp>
      <p:sp>
        <p:nvSpPr>
          <p:cNvPr id="5" name="Date Placeholder 4"/>
          <p:cNvSpPr>
            <a:spLocks noGrp="1"/>
          </p:cNvSpPr>
          <p:nvPr>
            <p:ph type="dt" idx="10"/>
          </p:nvPr>
        </p:nvSpPr>
        <p:spPr/>
        <p:txBody>
          <a:bodyPr/>
          <a:lstStyle/>
          <a:p>
            <a:pPr>
              <a:defRPr/>
            </a:pPr>
            <a:fld id="{8BB551C7-2111-430C-8F53-D5B07D177979}"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901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4047D4E-A47B-4093-94A7-E4B8034B7621}" type="slidenum">
              <a:rPr lang="th-TH" smtClean="0"/>
              <a:pPr/>
              <a:t>60</a:t>
            </a:fld>
            <a:endParaRPr lang="th-TH" smtClean="0"/>
          </a:p>
        </p:txBody>
      </p:sp>
      <p:sp>
        <p:nvSpPr>
          <p:cNvPr id="5" name="Date Placeholder 4"/>
          <p:cNvSpPr>
            <a:spLocks noGrp="1"/>
          </p:cNvSpPr>
          <p:nvPr>
            <p:ph type="dt" idx="10"/>
          </p:nvPr>
        </p:nvSpPr>
        <p:spPr/>
        <p:txBody>
          <a:bodyPr/>
          <a:lstStyle/>
          <a:p>
            <a:pPr>
              <a:defRPr/>
            </a:pPr>
            <a:fld id="{B1F66753-CB82-47D7-AE84-03097BD568DD}"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p:spPr>
      </p:sp>
      <p:sp>
        <p:nvSpPr>
          <p:cNvPr id="911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911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5BF0B5-3FE4-46B5-8B0B-C44F60F82AA5}" type="slidenum">
              <a:rPr lang="th-TH" smtClean="0"/>
              <a:pPr/>
              <a:t>61</a:t>
            </a:fld>
            <a:endParaRPr lang="th-TH" smtClean="0"/>
          </a:p>
        </p:txBody>
      </p:sp>
      <p:sp>
        <p:nvSpPr>
          <p:cNvPr id="5" name="Date Placeholder 4"/>
          <p:cNvSpPr>
            <a:spLocks noGrp="1"/>
          </p:cNvSpPr>
          <p:nvPr>
            <p:ph type="dt" idx="10"/>
          </p:nvPr>
        </p:nvSpPr>
        <p:spPr/>
        <p:txBody>
          <a:bodyPr/>
          <a:lstStyle/>
          <a:p>
            <a:pPr>
              <a:defRPr/>
            </a:pPr>
            <a:fld id="{C246B5F5-DA26-4D54-837B-B0514967FD44}"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1B9370-1B75-45E2-B38F-828C01D40AA5}" type="slidenum">
              <a:rPr lang="th-TH" smtClean="0"/>
              <a:pPr/>
              <a:t>62</a:t>
            </a:fld>
            <a:endParaRPr lang="th-TH" smtClean="0"/>
          </a:p>
        </p:txBody>
      </p:sp>
      <p:sp>
        <p:nvSpPr>
          <p:cNvPr id="5" name="Date Placeholder 4"/>
          <p:cNvSpPr>
            <a:spLocks noGrp="1"/>
          </p:cNvSpPr>
          <p:nvPr>
            <p:ph type="dt" idx="10"/>
          </p:nvPr>
        </p:nvSpPr>
        <p:spPr/>
        <p:txBody>
          <a:bodyPr/>
          <a:lstStyle/>
          <a:p>
            <a:pPr>
              <a:defRPr/>
            </a:pPr>
            <a:fld id="{0778DAD4-FCF8-496A-9BA7-267BB0085978}"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921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D76A869-933F-489D-B0A4-5D46DD09223A}" type="slidenum">
              <a:rPr lang="th-TH" smtClean="0"/>
              <a:pPr/>
              <a:t>63</a:t>
            </a:fld>
            <a:endParaRPr lang="th-TH" smtClean="0"/>
          </a:p>
        </p:txBody>
      </p:sp>
      <p:sp>
        <p:nvSpPr>
          <p:cNvPr id="5" name="Date Placeholder 4"/>
          <p:cNvSpPr>
            <a:spLocks noGrp="1"/>
          </p:cNvSpPr>
          <p:nvPr>
            <p:ph type="dt" idx="10"/>
          </p:nvPr>
        </p:nvSpPr>
        <p:spPr/>
        <p:txBody>
          <a:bodyPr/>
          <a:lstStyle/>
          <a:p>
            <a:pPr>
              <a:defRPr/>
            </a:pPr>
            <a:fld id="{ACFFF800-D2E9-433F-94F1-E75C0CCB77A9}"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BD6F9A-9842-4275-8219-4A40BEF21E65}" type="slidenum">
              <a:rPr lang="ar-SA"/>
              <a:pPr fontAlgn="base">
                <a:spcBef>
                  <a:spcPct val="0"/>
                </a:spcBef>
                <a:spcAft>
                  <a:spcPct val="0"/>
                </a:spcAft>
              </a:pPr>
              <a:t>64</a:t>
            </a:fld>
            <a:endParaRPr lang="en-US"/>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1</a:t>
            </a:r>
            <a:r>
              <a:rPr lang="en-US" baseline="30000" smtClean="0"/>
              <a:t>st</a:t>
            </a:r>
            <a:r>
              <a:rPr lang="en-US" smtClean="0"/>
              <a:t> – preventive actions as a result of outcome of audits</a:t>
            </a:r>
          </a:p>
          <a:p>
            <a:pPr>
              <a:spcBef>
                <a:spcPct val="0"/>
              </a:spcBef>
            </a:pPr>
            <a:r>
              <a:rPr lang="en-US" smtClean="0"/>
              <a:t>Despite that, errors will occur – address immediately with remedial action to address the consequences of the problem, followed by planned corrective actions to prevent it from happening again.</a:t>
            </a:r>
          </a:p>
          <a:p>
            <a:pPr>
              <a:spcBef>
                <a:spcPct val="0"/>
              </a:spcBef>
            </a:pPr>
            <a:endParaRPr lang="en-US" smtClean="0"/>
          </a:p>
          <a:p>
            <a:pPr>
              <a:spcBef>
                <a:spcPct val="0"/>
              </a:spcBef>
            </a:pPr>
            <a:r>
              <a:rPr lang="en-US" smtClean="0"/>
              <a:t>Ex – blood spill - </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931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AE708F4-6B0F-4094-900A-B39A7345FDE3}" type="slidenum">
              <a:rPr lang="th-TH" smtClean="0"/>
              <a:pPr/>
              <a:t>65</a:t>
            </a:fld>
            <a:endParaRPr lang="th-TH" smtClean="0"/>
          </a:p>
        </p:txBody>
      </p:sp>
      <p:sp>
        <p:nvSpPr>
          <p:cNvPr id="5" name="Date Placeholder 4"/>
          <p:cNvSpPr>
            <a:spLocks noGrp="1"/>
          </p:cNvSpPr>
          <p:nvPr>
            <p:ph type="dt" idx="10"/>
          </p:nvPr>
        </p:nvSpPr>
        <p:spPr/>
        <p:txBody>
          <a:bodyPr/>
          <a:lstStyle/>
          <a:p>
            <a:pPr>
              <a:defRPr/>
            </a:pPr>
            <a:fld id="{A6C9A5AD-8C97-44CC-8DC9-F101AE4B2DA7}"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BD6F9A-9842-4275-8219-4A40BEF21E65}" type="slidenum">
              <a:rPr lang="ar-SA"/>
              <a:pPr fontAlgn="base">
                <a:spcBef>
                  <a:spcPct val="0"/>
                </a:spcBef>
                <a:spcAft>
                  <a:spcPct val="0"/>
                </a:spcAft>
              </a:pPr>
              <a:t>67</a:t>
            </a:fld>
            <a:endParaRPr lang="en-US"/>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1</a:t>
            </a:r>
            <a:r>
              <a:rPr lang="en-US" baseline="30000" smtClean="0"/>
              <a:t>st</a:t>
            </a:r>
            <a:r>
              <a:rPr lang="en-US" smtClean="0"/>
              <a:t> – preventive actions as a result of outcome of audits</a:t>
            </a:r>
          </a:p>
          <a:p>
            <a:pPr>
              <a:spcBef>
                <a:spcPct val="0"/>
              </a:spcBef>
            </a:pPr>
            <a:r>
              <a:rPr lang="en-US" smtClean="0"/>
              <a:t>Despite that, errors will occur – address immediately with remedial action to address the consequences of the problem, followed by planned corrective actions to prevent it from happening again.</a:t>
            </a:r>
          </a:p>
          <a:p>
            <a:pPr>
              <a:spcBef>
                <a:spcPct val="0"/>
              </a:spcBef>
            </a:pPr>
            <a:endParaRPr lang="en-US" smtClean="0"/>
          </a:p>
          <a:p>
            <a:pPr>
              <a:spcBef>
                <a:spcPct val="0"/>
              </a:spcBef>
            </a:pPr>
            <a:r>
              <a:rPr lang="en-US" smtClean="0"/>
              <a:t>Ex – blood spill -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942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2484D44-3273-4651-9488-ECF73B4B971F}" type="slidenum">
              <a:rPr lang="th-TH" smtClean="0"/>
              <a:pPr/>
              <a:t>68</a:t>
            </a:fld>
            <a:endParaRPr lang="th-TH" smtClean="0"/>
          </a:p>
        </p:txBody>
      </p:sp>
      <p:sp>
        <p:nvSpPr>
          <p:cNvPr id="5" name="Date Placeholder 4"/>
          <p:cNvSpPr>
            <a:spLocks noGrp="1"/>
          </p:cNvSpPr>
          <p:nvPr>
            <p:ph type="dt" idx="10"/>
          </p:nvPr>
        </p:nvSpPr>
        <p:spPr/>
        <p:txBody>
          <a:bodyPr/>
          <a:lstStyle/>
          <a:p>
            <a:pPr>
              <a:defRPr/>
            </a:pPr>
            <a:fld id="{14BBCFEE-639E-41CD-B564-D131BCD15CC5}"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696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7422953-6805-43FF-91B5-2B01A216FE45}" type="slidenum">
              <a:rPr lang="th-TH" smtClean="0"/>
              <a:pPr/>
              <a:t>26</a:t>
            </a:fld>
            <a:endParaRPr lang="th-TH" smtClean="0"/>
          </a:p>
        </p:txBody>
      </p:sp>
      <p:sp>
        <p:nvSpPr>
          <p:cNvPr id="5" name="Date Placeholder 4"/>
          <p:cNvSpPr>
            <a:spLocks noGrp="1"/>
          </p:cNvSpPr>
          <p:nvPr>
            <p:ph type="dt" idx="10"/>
          </p:nvPr>
        </p:nvSpPr>
        <p:spPr/>
        <p:txBody>
          <a:bodyPr/>
          <a:lstStyle/>
          <a:p>
            <a:pPr>
              <a:defRPr/>
            </a:pPr>
            <a:fld id="{523096F9-7305-4158-B1E6-5FEAEC3D5ED2}"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952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AF33450-A10F-4C19-BF21-934AFDFFD4C6}" type="slidenum">
              <a:rPr lang="th-TH" smtClean="0"/>
              <a:pPr/>
              <a:t>70</a:t>
            </a:fld>
            <a:endParaRPr lang="th-TH" smtClean="0"/>
          </a:p>
        </p:txBody>
      </p:sp>
      <p:sp>
        <p:nvSpPr>
          <p:cNvPr id="5" name="Date Placeholder 4"/>
          <p:cNvSpPr>
            <a:spLocks noGrp="1"/>
          </p:cNvSpPr>
          <p:nvPr>
            <p:ph type="dt" idx="10"/>
          </p:nvPr>
        </p:nvSpPr>
        <p:spPr/>
        <p:txBody>
          <a:bodyPr/>
          <a:lstStyle/>
          <a:p>
            <a:pPr>
              <a:defRPr/>
            </a:pPr>
            <a:fld id="{B997C91E-B40D-4266-AD49-11F8B029550A}"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p:spPr>
      </p:sp>
      <p:sp>
        <p:nvSpPr>
          <p:cNvPr id="962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962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4060724-BB73-44B9-B103-09F237FB9C4A}" type="slidenum">
              <a:rPr lang="th-TH" smtClean="0"/>
              <a:pPr/>
              <a:t>71</a:t>
            </a:fld>
            <a:endParaRPr lang="th-TH" smtClean="0"/>
          </a:p>
        </p:txBody>
      </p:sp>
      <p:sp>
        <p:nvSpPr>
          <p:cNvPr id="5" name="Date Placeholder 4"/>
          <p:cNvSpPr>
            <a:spLocks noGrp="1"/>
          </p:cNvSpPr>
          <p:nvPr>
            <p:ph type="dt" idx="10"/>
          </p:nvPr>
        </p:nvSpPr>
        <p:spPr/>
        <p:txBody>
          <a:bodyPr/>
          <a:lstStyle/>
          <a:p>
            <a:pPr>
              <a:defRPr/>
            </a:pPr>
            <a:fld id="{6A86F778-71CA-4551-BD29-843F933BD9B1}"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p:spPr>
      </p:sp>
      <p:sp>
        <p:nvSpPr>
          <p:cNvPr id="972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972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1AA7397-2CEC-42B9-9E3F-DFAAE2C90636}" type="slidenum">
              <a:rPr lang="th-TH" smtClean="0"/>
              <a:pPr/>
              <a:t>73</a:t>
            </a:fld>
            <a:endParaRPr lang="th-TH" smtClean="0"/>
          </a:p>
        </p:txBody>
      </p:sp>
      <p:sp>
        <p:nvSpPr>
          <p:cNvPr id="5" name="Date Placeholder 4"/>
          <p:cNvSpPr>
            <a:spLocks noGrp="1"/>
          </p:cNvSpPr>
          <p:nvPr>
            <p:ph type="dt" idx="10"/>
          </p:nvPr>
        </p:nvSpPr>
        <p:spPr/>
        <p:txBody>
          <a:bodyPr/>
          <a:lstStyle/>
          <a:p>
            <a:pPr>
              <a:defRPr/>
            </a:pPr>
            <a:fld id="{EA2F8B84-4DCF-4FDC-9902-3C74E565E59B}"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983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7278B50-7DB2-4DDC-85C1-B0CCE899584A}" type="slidenum">
              <a:rPr lang="th-TH" smtClean="0"/>
              <a:pPr/>
              <a:t>74</a:t>
            </a:fld>
            <a:endParaRPr lang="th-TH" smtClean="0"/>
          </a:p>
        </p:txBody>
      </p:sp>
      <p:sp>
        <p:nvSpPr>
          <p:cNvPr id="5" name="Date Placeholder 4"/>
          <p:cNvSpPr>
            <a:spLocks noGrp="1"/>
          </p:cNvSpPr>
          <p:nvPr>
            <p:ph type="dt" idx="10"/>
          </p:nvPr>
        </p:nvSpPr>
        <p:spPr/>
        <p:txBody>
          <a:bodyPr/>
          <a:lstStyle/>
          <a:p>
            <a:pPr>
              <a:defRPr/>
            </a:pPr>
            <a:fld id="{6D314D5A-2FE5-428D-A295-3096E35F7A60}"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1B9370-1B75-45E2-B38F-828C01D40AA5}" type="slidenum">
              <a:rPr lang="th-TH" smtClean="0"/>
              <a:pPr/>
              <a:t>75</a:t>
            </a:fld>
            <a:endParaRPr lang="th-TH" smtClean="0"/>
          </a:p>
        </p:txBody>
      </p:sp>
      <p:sp>
        <p:nvSpPr>
          <p:cNvPr id="5" name="Date Placeholder 4"/>
          <p:cNvSpPr>
            <a:spLocks noGrp="1"/>
          </p:cNvSpPr>
          <p:nvPr>
            <p:ph type="dt" idx="10"/>
          </p:nvPr>
        </p:nvSpPr>
        <p:spPr/>
        <p:txBody>
          <a:bodyPr/>
          <a:lstStyle/>
          <a:p>
            <a:pPr>
              <a:defRPr/>
            </a:pPr>
            <a:fld id="{0778DAD4-FCF8-496A-9BA7-267BB0085978}"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68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7975D7E-98D6-4168-947F-50A51C5D0F39}" type="slidenum">
              <a:rPr lang="th-TH" smtClean="0"/>
              <a:pPr/>
              <a:t>77</a:t>
            </a:fld>
            <a:endParaRPr lang="th-TH" smtClean="0"/>
          </a:p>
        </p:txBody>
      </p:sp>
      <p:sp>
        <p:nvSpPr>
          <p:cNvPr id="5" name="Date Placeholder 4"/>
          <p:cNvSpPr>
            <a:spLocks noGrp="1"/>
          </p:cNvSpPr>
          <p:nvPr>
            <p:ph type="dt" idx="10"/>
          </p:nvPr>
        </p:nvSpPr>
        <p:spPr/>
        <p:txBody>
          <a:bodyPr/>
          <a:lstStyle/>
          <a:p>
            <a:pPr>
              <a:defRPr/>
            </a:pPr>
            <a:fld id="{57897672-46A1-479D-847E-94C8429116EB}"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78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B00AF1-B7E2-48B2-82FA-854F599DCD98}" type="slidenum">
              <a:rPr lang="th-TH" smtClean="0"/>
              <a:pPr/>
              <a:t>78</a:t>
            </a:fld>
            <a:endParaRPr lang="th-TH" smtClean="0"/>
          </a:p>
        </p:txBody>
      </p:sp>
      <p:sp>
        <p:nvSpPr>
          <p:cNvPr id="5" name="Date Placeholder 4"/>
          <p:cNvSpPr>
            <a:spLocks noGrp="1"/>
          </p:cNvSpPr>
          <p:nvPr>
            <p:ph type="dt" idx="10"/>
          </p:nvPr>
        </p:nvSpPr>
        <p:spPr/>
        <p:txBody>
          <a:bodyPr/>
          <a:lstStyle/>
          <a:p>
            <a:pPr>
              <a:defRPr/>
            </a:pPr>
            <a:fld id="{9FD909F0-F88C-4A87-83EA-BE6ACF4A16BD}"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88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31B9370-1B75-45E2-B38F-828C01D40AA5}" type="slidenum">
              <a:rPr lang="th-TH" smtClean="0"/>
              <a:pPr/>
              <a:t>79</a:t>
            </a:fld>
            <a:endParaRPr lang="th-TH" smtClean="0"/>
          </a:p>
        </p:txBody>
      </p:sp>
      <p:sp>
        <p:nvSpPr>
          <p:cNvPr id="5" name="Date Placeholder 4"/>
          <p:cNvSpPr>
            <a:spLocks noGrp="1"/>
          </p:cNvSpPr>
          <p:nvPr>
            <p:ph type="dt" idx="10"/>
          </p:nvPr>
        </p:nvSpPr>
        <p:spPr/>
        <p:txBody>
          <a:bodyPr/>
          <a:lstStyle/>
          <a:p>
            <a:pPr>
              <a:defRPr/>
            </a:pPr>
            <a:fld id="{0778DAD4-FCF8-496A-9BA7-267BB0085978}"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003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D026F07-3814-4D17-8CAE-46A9DD3B010E}" type="slidenum">
              <a:rPr lang="th-TH" smtClean="0"/>
              <a:pPr/>
              <a:t>80</a:t>
            </a:fld>
            <a:endParaRPr lang="th-TH" smtClean="0"/>
          </a:p>
        </p:txBody>
      </p:sp>
      <p:sp>
        <p:nvSpPr>
          <p:cNvPr id="5" name="Date Placeholder 4"/>
          <p:cNvSpPr>
            <a:spLocks noGrp="1"/>
          </p:cNvSpPr>
          <p:nvPr>
            <p:ph type="dt" idx="10"/>
          </p:nvPr>
        </p:nvSpPr>
        <p:spPr/>
        <p:txBody>
          <a:bodyPr/>
          <a:lstStyle/>
          <a:p>
            <a:pPr>
              <a:defRPr/>
            </a:pPr>
            <a:fld id="{B8BC3B5E-BF7F-40EF-8DC0-591587E1A536}"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p:spPr>
      </p:sp>
      <p:sp>
        <p:nvSpPr>
          <p:cNvPr id="1013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013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412B7A5-F367-4176-9DF6-4955D5FC22CC}" type="slidenum">
              <a:rPr lang="th-TH" smtClean="0"/>
              <a:pPr/>
              <a:t>81</a:t>
            </a:fld>
            <a:endParaRPr lang="th-TH" smtClean="0"/>
          </a:p>
        </p:txBody>
      </p:sp>
      <p:sp>
        <p:nvSpPr>
          <p:cNvPr id="5" name="Date Placeholder 4"/>
          <p:cNvSpPr>
            <a:spLocks noGrp="1"/>
          </p:cNvSpPr>
          <p:nvPr>
            <p:ph type="dt" idx="10"/>
          </p:nvPr>
        </p:nvSpPr>
        <p:spPr/>
        <p:txBody>
          <a:bodyPr/>
          <a:lstStyle/>
          <a:p>
            <a:pPr>
              <a:defRPr/>
            </a:pPr>
            <a:fld id="{FE600766-654B-4206-A43C-8E7BD0DC764E}"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686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4B6D888-AE8C-48E7-AB3A-23D75F1A7371}" type="slidenum">
              <a:rPr lang="th-TH" smtClean="0"/>
              <a:pPr/>
              <a:t>27</a:t>
            </a:fld>
            <a:endParaRPr lang="th-TH" smtClean="0"/>
          </a:p>
        </p:txBody>
      </p:sp>
      <p:sp>
        <p:nvSpPr>
          <p:cNvPr id="5" name="Date Placeholder 4"/>
          <p:cNvSpPr>
            <a:spLocks noGrp="1"/>
          </p:cNvSpPr>
          <p:nvPr>
            <p:ph type="dt" idx="10"/>
          </p:nvPr>
        </p:nvSpPr>
        <p:spPr/>
        <p:txBody>
          <a:bodyPr/>
          <a:lstStyle/>
          <a:p>
            <a:pPr>
              <a:defRPr/>
            </a:pPr>
            <a:fld id="{97DDE38C-6F24-438D-AAB6-A2C6E9C13F52}"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024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4363E7-E91B-46D0-AB49-A57FA07DEFF7}" type="slidenum">
              <a:rPr lang="th-TH" smtClean="0"/>
              <a:pPr/>
              <a:t>82</a:t>
            </a:fld>
            <a:endParaRPr lang="th-TH" smtClean="0"/>
          </a:p>
        </p:txBody>
      </p:sp>
      <p:sp>
        <p:nvSpPr>
          <p:cNvPr id="5" name="Date Placeholder 4"/>
          <p:cNvSpPr>
            <a:spLocks noGrp="1"/>
          </p:cNvSpPr>
          <p:nvPr>
            <p:ph type="dt" idx="10"/>
          </p:nvPr>
        </p:nvSpPr>
        <p:spPr/>
        <p:txBody>
          <a:bodyPr/>
          <a:lstStyle/>
          <a:p>
            <a:pPr>
              <a:defRPr/>
            </a:pPr>
            <a:fld id="{E76D24DF-C3E7-474C-8B17-3FCC8C908EC4}"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p:spPr>
      </p:sp>
      <p:sp>
        <p:nvSpPr>
          <p:cNvPr id="1034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034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E0911FB-3E1B-479E-9CA1-D2DC330A535F}" type="slidenum">
              <a:rPr lang="th-TH" smtClean="0"/>
              <a:pPr/>
              <a:t>83</a:t>
            </a:fld>
            <a:endParaRPr lang="th-TH" smtClean="0"/>
          </a:p>
        </p:txBody>
      </p:sp>
      <p:sp>
        <p:nvSpPr>
          <p:cNvPr id="5" name="Date Placeholder 4"/>
          <p:cNvSpPr>
            <a:spLocks noGrp="1"/>
          </p:cNvSpPr>
          <p:nvPr>
            <p:ph type="dt" idx="10"/>
          </p:nvPr>
        </p:nvSpPr>
        <p:spPr/>
        <p:txBody>
          <a:bodyPr/>
          <a:lstStyle/>
          <a:p>
            <a:pPr>
              <a:defRPr/>
            </a:pPr>
            <a:fld id="{23F51038-4DD9-4A23-92AF-F4008687CB02}"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044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90697BB-8C72-480D-882B-27811721E27F}" type="slidenum">
              <a:rPr lang="th-TH" smtClean="0"/>
              <a:pPr/>
              <a:t>84</a:t>
            </a:fld>
            <a:endParaRPr lang="th-TH" smtClean="0"/>
          </a:p>
        </p:txBody>
      </p:sp>
      <p:sp>
        <p:nvSpPr>
          <p:cNvPr id="5" name="Date Placeholder 4"/>
          <p:cNvSpPr>
            <a:spLocks noGrp="1"/>
          </p:cNvSpPr>
          <p:nvPr>
            <p:ph type="dt" idx="10"/>
          </p:nvPr>
        </p:nvSpPr>
        <p:spPr/>
        <p:txBody>
          <a:bodyPr/>
          <a:lstStyle/>
          <a:p>
            <a:pPr>
              <a:defRPr/>
            </a:pPr>
            <a:fld id="{8D06A0EE-6A98-42D3-994A-0780D4552628}"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054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81FA329-5D12-492F-9A19-62F73E9FE097}" type="slidenum">
              <a:rPr lang="th-TH" smtClean="0"/>
              <a:pPr/>
              <a:t>85</a:t>
            </a:fld>
            <a:endParaRPr lang="th-TH" smtClean="0"/>
          </a:p>
        </p:txBody>
      </p:sp>
      <p:sp>
        <p:nvSpPr>
          <p:cNvPr id="5" name="Date Placeholder 4"/>
          <p:cNvSpPr>
            <a:spLocks noGrp="1"/>
          </p:cNvSpPr>
          <p:nvPr>
            <p:ph type="dt" idx="10"/>
          </p:nvPr>
        </p:nvSpPr>
        <p:spPr/>
        <p:txBody>
          <a:bodyPr/>
          <a:lstStyle/>
          <a:p>
            <a:pPr>
              <a:defRPr/>
            </a:pPr>
            <a:fld id="{F252605F-14C6-4395-9FD1-72E3C4DD6D59}"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065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4ABCBFB-74C8-4C65-B9A6-256C45E63CD0}" type="slidenum">
              <a:rPr lang="th-TH" smtClean="0"/>
              <a:pPr/>
              <a:t>86</a:t>
            </a:fld>
            <a:endParaRPr lang="th-TH" smtClean="0"/>
          </a:p>
        </p:txBody>
      </p:sp>
      <p:sp>
        <p:nvSpPr>
          <p:cNvPr id="5" name="Date Placeholder 4"/>
          <p:cNvSpPr>
            <a:spLocks noGrp="1"/>
          </p:cNvSpPr>
          <p:nvPr>
            <p:ph type="dt" idx="10"/>
          </p:nvPr>
        </p:nvSpPr>
        <p:spPr/>
        <p:txBody>
          <a:bodyPr/>
          <a:lstStyle/>
          <a:p>
            <a:pPr>
              <a:defRPr/>
            </a:pPr>
            <a:fld id="{1EF43301-6ED6-4F87-BFEE-6213BC8E3D1B}"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p:spPr>
      </p:sp>
      <p:sp>
        <p:nvSpPr>
          <p:cNvPr id="1075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075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E02F223-D53F-4FEE-90E2-E486091341BE}" type="slidenum">
              <a:rPr lang="th-TH" smtClean="0"/>
              <a:pPr/>
              <a:t>87</a:t>
            </a:fld>
            <a:endParaRPr lang="th-TH" smtClean="0"/>
          </a:p>
        </p:txBody>
      </p:sp>
      <p:sp>
        <p:nvSpPr>
          <p:cNvPr id="5" name="Date Placeholder 4"/>
          <p:cNvSpPr>
            <a:spLocks noGrp="1"/>
          </p:cNvSpPr>
          <p:nvPr>
            <p:ph type="dt" idx="10"/>
          </p:nvPr>
        </p:nvSpPr>
        <p:spPr/>
        <p:txBody>
          <a:bodyPr/>
          <a:lstStyle/>
          <a:p>
            <a:pPr>
              <a:defRPr/>
            </a:pPr>
            <a:fld id="{763185C6-471F-44EA-8782-C15DE1603900}"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085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A5BF715-D72E-4AFA-B509-585C56AEAACF}" type="slidenum">
              <a:rPr lang="th-TH" smtClean="0"/>
              <a:pPr/>
              <a:t>88</a:t>
            </a:fld>
            <a:endParaRPr lang="th-TH" smtClean="0"/>
          </a:p>
        </p:txBody>
      </p:sp>
      <p:sp>
        <p:nvSpPr>
          <p:cNvPr id="5" name="Date Placeholder 4"/>
          <p:cNvSpPr>
            <a:spLocks noGrp="1"/>
          </p:cNvSpPr>
          <p:nvPr>
            <p:ph type="dt" idx="10"/>
          </p:nvPr>
        </p:nvSpPr>
        <p:spPr/>
        <p:txBody>
          <a:bodyPr/>
          <a:lstStyle/>
          <a:p>
            <a:pPr>
              <a:defRPr/>
            </a:pPr>
            <a:fld id="{0F38ABE7-6BE3-4A1C-866D-E6DC50EF9112}"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p:spPr>
      </p:sp>
      <p:sp>
        <p:nvSpPr>
          <p:cNvPr id="1095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095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826E0FB-9F1B-4726-BB91-22EB0BFEF8B3}" type="slidenum">
              <a:rPr lang="th-TH" smtClean="0"/>
              <a:pPr/>
              <a:t>89</a:t>
            </a:fld>
            <a:endParaRPr lang="th-TH" smtClean="0"/>
          </a:p>
        </p:txBody>
      </p:sp>
      <p:sp>
        <p:nvSpPr>
          <p:cNvPr id="5" name="Date Placeholder 4"/>
          <p:cNvSpPr>
            <a:spLocks noGrp="1"/>
          </p:cNvSpPr>
          <p:nvPr>
            <p:ph type="dt" idx="10"/>
          </p:nvPr>
        </p:nvSpPr>
        <p:spPr/>
        <p:txBody>
          <a:bodyPr/>
          <a:lstStyle/>
          <a:p>
            <a:pPr>
              <a:defRPr/>
            </a:pPr>
            <a:fld id="{9B6F5A67-5946-4124-A78F-5E2D4E09DEDE}"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105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A946D5A-BFC0-4EDD-B477-56FEFB4CBEA8}" type="slidenum">
              <a:rPr lang="th-TH" smtClean="0"/>
              <a:pPr/>
              <a:t>90</a:t>
            </a:fld>
            <a:endParaRPr lang="th-TH" smtClean="0"/>
          </a:p>
        </p:txBody>
      </p:sp>
      <p:sp>
        <p:nvSpPr>
          <p:cNvPr id="5" name="Date Placeholder 4"/>
          <p:cNvSpPr>
            <a:spLocks noGrp="1"/>
          </p:cNvSpPr>
          <p:nvPr>
            <p:ph type="dt" idx="10"/>
          </p:nvPr>
        </p:nvSpPr>
        <p:spPr/>
        <p:txBody>
          <a:bodyPr/>
          <a:lstStyle/>
          <a:p>
            <a:pPr>
              <a:defRPr/>
            </a:pPr>
            <a:fld id="{7F46A803-2A10-45A7-9562-1CB5F8E87CF4}"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116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41B83A3-C538-4A23-9C5B-7DA63897DD91}" type="slidenum">
              <a:rPr lang="th-TH" smtClean="0"/>
              <a:pPr/>
              <a:t>92</a:t>
            </a:fld>
            <a:endParaRPr lang="th-TH" smtClean="0"/>
          </a:p>
        </p:txBody>
      </p:sp>
      <p:sp>
        <p:nvSpPr>
          <p:cNvPr id="5" name="Date Placeholder 4"/>
          <p:cNvSpPr>
            <a:spLocks noGrp="1"/>
          </p:cNvSpPr>
          <p:nvPr>
            <p:ph type="dt" idx="10"/>
          </p:nvPr>
        </p:nvSpPr>
        <p:spPr/>
        <p:txBody>
          <a:bodyPr/>
          <a:lstStyle/>
          <a:p>
            <a:pPr>
              <a:defRPr/>
            </a:pPr>
            <a:fld id="{9D76A885-2667-483D-8F32-F73D578AB723}"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696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7422953-6805-43FF-91B5-2B01A216FE45}" type="slidenum">
              <a:rPr lang="th-TH" smtClean="0"/>
              <a:pPr/>
              <a:t>28</a:t>
            </a:fld>
            <a:endParaRPr lang="th-TH" smtClean="0"/>
          </a:p>
        </p:txBody>
      </p:sp>
      <p:sp>
        <p:nvSpPr>
          <p:cNvPr id="5" name="Date Placeholder 4"/>
          <p:cNvSpPr>
            <a:spLocks noGrp="1"/>
          </p:cNvSpPr>
          <p:nvPr>
            <p:ph type="dt" idx="10"/>
          </p:nvPr>
        </p:nvSpPr>
        <p:spPr/>
        <p:txBody>
          <a:bodyPr/>
          <a:lstStyle/>
          <a:p>
            <a:pPr>
              <a:defRPr/>
            </a:pPr>
            <a:fld id="{523096F9-7305-4158-B1E6-5FEAEC3D5ED2}"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p:spPr>
      </p:sp>
      <p:sp>
        <p:nvSpPr>
          <p:cNvPr id="1136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136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5DA6179-1E8D-4CD8-936F-DC9CF2C7B334}" type="slidenum">
              <a:rPr lang="th-TH" smtClean="0"/>
              <a:pPr/>
              <a:t>93</a:t>
            </a:fld>
            <a:endParaRPr lang="th-TH" smtClean="0"/>
          </a:p>
        </p:txBody>
      </p:sp>
      <p:sp>
        <p:nvSpPr>
          <p:cNvPr id="5" name="Date Placeholder 4"/>
          <p:cNvSpPr>
            <a:spLocks noGrp="1"/>
          </p:cNvSpPr>
          <p:nvPr>
            <p:ph type="dt" idx="10"/>
          </p:nvPr>
        </p:nvSpPr>
        <p:spPr/>
        <p:txBody>
          <a:bodyPr/>
          <a:lstStyle/>
          <a:p>
            <a:pPr>
              <a:defRPr/>
            </a:pPr>
            <a:fld id="{5BAF5BAD-A478-4888-91B0-8B4EB84AC6B8}"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157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992D380-C657-459C-92DE-95CC9CF9A2A9}" type="slidenum">
              <a:rPr lang="th-TH" smtClean="0"/>
              <a:pPr/>
              <a:t>97</a:t>
            </a:fld>
            <a:endParaRPr lang="th-TH" smtClean="0"/>
          </a:p>
        </p:txBody>
      </p:sp>
      <p:sp>
        <p:nvSpPr>
          <p:cNvPr id="5" name="Date Placeholder 4"/>
          <p:cNvSpPr>
            <a:spLocks noGrp="1"/>
          </p:cNvSpPr>
          <p:nvPr>
            <p:ph type="dt" idx="10"/>
          </p:nvPr>
        </p:nvSpPr>
        <p:spPr/>
        <p:txBody>
          <a:bodyPr/>
          <a:lstStyle/>
          <a:p>
            <a:pPr>
              <a:defRPr/>
            </a:pPr>
            <a:fld id="{C9D6B97A-9C1A-4BE7-A1F4-01F7D5FE66C3}"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p:spPr>
      </p:sp>
      <p:sp>
        <p:nvSpPr>
          <p:cNvPr id="1167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167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BE63F96-A6F2-4795-B8A9-B0BC140D8F22}" type="slidenum">
              <a:rPr lang="th-TH" smtClean="0"/>
              <a:pPr/>
              <a:t>98</a:t>
            </a:fld>
            <a:endParaRPr lang="th-TH" smtClean="0"/>
          </a:p>
        </p:txBody>
      </p:sp>
      <p:sp>
        <p:nvSpPr>
          <p:cNvPr id="5" name="Date Placeholder 4"/>
          <p:cNvSpPr>
            <a:spLocks noGrp="1"/>
          </p:cNvSpPr>
          <p:nvPr>
            <p:ph type="dt" idx="10"/>
          </p:nvPr>
        </p:nvSpPr>
        <p:spPr/>
        <p:txBody>
          <a:bodyPr/>
          <a:lstStyle/>
          <a:p>
            <a:pPr>
              <a:defRPr/>
            </a:pPr>
            <a:fld id="{2E98D524-0F76-4944-BE14-6EEF64294FDC}"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177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1A51285-69D1-4E54-B2F6-ECD121441F68}" type="slidenum">
              <a:rPr lang="th-TH" smtClean="0"/>
              <a:pPr/>
              <a:t>99</a:t>
            </a:fld>
            <a:endParaRPr lang="th-TH" smtClean="0"/>
          </a:p>
        </p:txBody>
      </p:sp>
      <p:sp>
        <p:nvSpPr>
          <p:cNvPr id="5" name="Date Placeholder 4"/>
          <p:cNvSpPr>
            <a:spLocks noGrp="1"/>
          </p:cNvSpPr>
          <p:nvPr>
            <p:ph type="dt" idx="10"/>
          </p:nvPr>
        </p:nvSpPr>
        <p:spPr/>
        <p:txBody>
          <a:bodyPr/>
          <a:lstStyle/>
          <a:p>
            <a:pPr>
              <a:defRPr/>
            </a:pPr>
            <a:fld id="{741F85F9-4214-4CF6-8752-28A7EDB39837}"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177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1A51285-69D1-4E54-B2F6-ECD121441F68}" type="slidenum">
              <a:rPr lang="th-TH" smtClean="0"/>
              <a:pPr/>
              <a:t>100</a:t>
            </a:fld>
            <a:endParaRPr lang="th-TH" smtClean="0"/>
          </a:p>
        </p:txBody>
      </p:sp>
      <p:sp>
        <p:nvSpPr>
          <p:cNvPr id="5" name="Date Placeholder 4"/>
          <p:cNvSpPr>
            <a:spLocks noGrp="1"/>
          </p:cNvSpPr>
          <p:nvPr>
            <p:ph type="dt" idx="10"/>
          </p:nvPr>
        </p:nvSpPr>
        <p:spPr/>
        <p:txBody>
          <a:bodyPr/>
          <a:lstStyle/>
          <a:p>
            <a:pPr>
              <a:defRPr/>
            </a:pPr>
            <a:fld id="{741F85F9-4214-4CF6-8752-28A7EDB39837}"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177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1A51285-69D1-4E54-B2F6-ECD121441F68}" type="slidenum">
              <a:rPr lang="th-TH" smtClean="0"/>
              <a:pPr/>
              <a:t>101</a:t>
            </a:fld>
            <a:endParaRPr lang="th-TH" smtClean="0"/>
          </a:p>
        </p:txBody>
      </p:sp>
      <p:sp>
        <p:nvSpPr>
          <p:cNvPr id="5" name="Date Placeholder 4"/>
          <p:cNvSpPr>
            <a:spLocks noGrp="1"/>
          </p:cNvSpPr>
          <p:nvPr>
            <p:ph type="dt" idx="10"/>
          </p:nvPr>
        </p:nvSpPr>
        <p:spPr/>
        <p:txBody>
          <a:bodyPr/>
          <a:lstStyle/>
          <a:p>
            <a:pPr>
              <a:defRPr/>
            </a:pPr>
            <a:fld id="{741F85F9-4214-4CF6-8752-28A7EDB39837}"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p:spPr>
      </p:sp>
      <p:sp>
        <p:nvSpPr>
          <p:cNvPr id="1187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187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D5B16EF-9AD4-4A76-8754-13452F90369C}" type="slidenum">
              <a:rPr lang="th-TH" smtClean="0"/>
              <a:pPr/>
              <a:t>102</a:t>
            </a:fld>
            <a:endParaRPr lang="th-TH" smtClean="0"/>
          </a:p>
        </p:txBody>
      </p:sp>
      <p:sp>
        <p:nvSpPr>
          <p:cNvPr id="5" name="Date Placeholder 4"/>
          <p:cNvSpPr>
            <a:spLocks noGrp="1"/>
          </p:cNvSpPr>
          <p:nvPr>
            <p:ph type="dt" idx="10"/>
          </p:nvPr>
        </p:nvSpPr>
        <p:spPr/>
        <p:txBody>
          <a:bodyPr/>
          <a:lstStyle/>
          <a:p>
            <a:pPr>
              <a:defRPr/>
            </a:pPr>
            <a:fld id="{7E50EDEF-EAEC-4BD4-9E15-D9CA3416DFA1}"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198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4C54F6E-9B0A-4885-AF45-149D325A3255}" type="slidenum">
              <a:rPr lang="th-TH" smtClean="0"/>
              <a:pPr/>
              <a:t>103</a:t>
            </a:fld>
            <a:endParaRPr lang="th-TH" smtClean="0"/>
          </a:p>
        </p:txBody>
      </p:sp>
      <p:sp>
        <p:nvSpPr>
          <p:cNvPr id="5" name="Date Placeholder 4"/>
          <p:cNvSpPr>
            <a:spLocks noGrp="1"/>
          </p:cNvSpPr>
          <p:nvPr>
            <p:ph type="dt" idx="10"/>
          </p:nvPr>
        </p:nvSpPr>
        <p:spPr/>
        <p:txBody>
          <a:bodyPr/>
          <a:lstStyle/>
          <a:p>
            <a:pPr>
              <a:defRPr/>
            </a:pPr>
            <a:fld id="{C2643FC7-60C7-43D9-82AE-6CC690225B6B}"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p:spPr>
      </p:sp>
      <p:sp>
        <p:nvSpPr>
          <p:cNvPr id="1228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1228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BAB52DD-D245-464D-AE4C-D9642303EECC}" type="slidenum">
              <a:rPr lang="th-TH" smtClean="0"/>
              <a:pPr/>
              <a:t>104</a:t>
            </a:fld>
            <a:endParaRPr lang="th-TH" smtClean="0"/>
          </a:p>
        </p:txBody>
      </p:sp>
      <p:sp>
        <p:nvSpPr>
          <p:cNvPr id="5" name="Date Placeholder 4"/>
          <p:cNvSpPr>
            <a:spLocks noGrp="1"/>
          </p:cNvSpPr>
          <p:nvPr>
            <p:ph type="dt" idx="10"/>
          </p:nvPr>
        </p:nvSpPr>
        <p:spPr/>
        <p:txBody>
          <a:bodyPr/>
          <a:lstStyle/>
          <a:p>
            <a:pPr>
              <a:defRPr/>
            </a:pPr>
            <a:fld id="{FE4BBC1A-25AE-4DE9-9BB4-CC1CC085E9F8}"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16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2455C91-FD54-40FC-A63F-5B4D28D6B8E7}" type="slidenum">
              <a:rPr lang="th-TH" smtClean="0"/>
              <a:pPr/>
              <a:t>33</a:t>
            </a:fld>
            <a:endParaRPr lang="th-TH" smtClean="0"/>
          </a:p>
        </p:txBody>
      </p:sp>
      <p:sp>
        <p:nvSpPr>
          <p:cNvPr id="5" name="Date Placeholder 4"/>
          <p:cNvSpPr>
            <a:spLocks noGrp="1"/>
          </p:cNvSpPr>
          <p:nvPr>
            <p:ph type="dt" idx="10"/>
          </p:nvPr>
        </p:nvSpPr>
        <p:spPr/>
        <p:txBody>
          <a:bodyPr/>
          <a:lstStyle/>
          <a:p>
            <a:pPr>
              <a:defRPr/>
            </a:pPr>
            <a:fld id="{4C9F10A5-652C-4DC8-A684-713E413C79F1}"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noFill/>
          <a:ln>
            <a:solidFill>
              <a:srgbClr val="000000"/>
            </a:solidFill>
            <a:miter lim="800000"/>
            <a:headEnd/>
            <a:tailEnd/>
          </a:ln>
        </p:spPr>
      </p:sp>
      <p:sp>
        <p:nvSpPr>
          <p:cNvPr id="727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270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5AB62B7-8C02-4BFB-980E-5938E5BFBA49}" type="slidenum">
              <a:rPr lang="th-TH" smtClean="0"/>
              <a:pPr/>
              <a:t>38</a:t>
            </a:fld>
            <a:endParaRPr lang="th-TH" smtClean="0"/>
          </a:p>
        </p:txBody>
      </p:sp>
      <p:sp>
        <p:nvSpPr>
          <p:cNvPr id="5" name="Date Placeholder 4"/>
          <p:cNvSpPr>
            <a:spLocks noGrp="1"/>
          </p:cNvSpPr>
          <p:nvPr>
            <p:ph type="dt" idx="10"/>
          </p:nvPr>
        </p:nvSpPr>
        <p:spPr/>
        <p:txBody>
          <a:bodyPr/>
          <a:lstStyle/>
          <a:p>
            <a:pPr>
              <a:defRPr/>
            </a:pPr>
            <a:fld id="{F58ED5BA-E136-4DA3-B3D5-229F0C82379D}"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798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385FAF2-ABAE-44B6-9FB4-FE175E7E981C}" type="slidenum">
              <a:rPr lang="th-TH" smtClean="0"/>
              <a:pPr/>
              <a:t>39</a:t>
            </a:fld>
            <a:endParaRPr lang="th-TH" smtClean="0"/>
          </a:p>
        </p:txBody>
      </p:sp>
      <p:sp>
        <p:nvSpPr>
          <p:cNvPr id="5" name="Date Placeholder 4"/>
          <p:cNvSpPr>
            <a:spLocks noGrp="1"/>
          </p:cNvSpPr>
          <p:nvPr>
            <p:ph type="dt" idx="10"/>
          </p:nvPr>
        </p:nvSpPr>
        <p:spPr/>
        <p:txBody>
          <a:bodyPr/>
          <a:lstStyle/>
          <a:p>
            <a:pPr>
              <a:defRPr/>
            </a:pPr>
            <a:fld id="{128DC74E-FD37-43CB-83D2-B1AED0F83A76}"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z="1800" dirty="0" smtClean="0">
              <a:cs typeface="Cordia New" pitchFamily="34" charset="-34"/>
            </a:endParaRPr>
          </a:p>
        </p:txBody>
      </p:sp>
      <p:sp>
        <p:nvSpPr>
          <p:cNvPr id="809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77B3B8D-0A58-47E8-BDC0-0A0CDE4207AC}" type="slidenum">
              <a:rPr lang="th-TH" smtClean="0"/>
              <a:pPr/>
              <a:t>40</a:t>
            </a:fld>
            <a:endParaRPr lang="th-TH" smtClean="0"/>
          </a:p>
        </p:txBody>
      </p:sp>
      <p:sp>
        <p:nvSpPr>
          <p:cNvPr id="5" name="Date Placeholder 4"/>
          <p:cNvSpPr>
            <a:spLocks noGrp="1"/>
          </p:cNvSpPr>
          <p:nvPr>
            <p:ph type="dt" idx="10"/>
          </p:nvPr>
        </p:nvSpPr>
        <p:spPr/>
        <p:txBody>
          <a:bodyPr/>
          <a:lstStyle/>
          <a:p>
            <a:pPr>
              <a:defRPr/>
            </a:pPr>
            <a:fld id="{95A31385-07F9-4934-9B2E-E084C712C21A}" type="datetime1">
              <a:rPr lang="en-US" smtClean="0"/>
              <a:pPr>
                <a:defRPr/>
              </a:pPr>
              <a:t>8/16/2015</a:t>
            </a:fld>
            <a:endParaRPr lang="th-TH"/>
          </a:p>
        </p:txBody>
      </p:sp>
      <p:sp>
        <p:nvSpPr>
          <p:cNvPr id="6" name="Footer Placeholder 5"/>
          <p:cNvSpPr>
            <a:spLocks noGrp="1"/>
          </p:cNvSpPr>
          <p:nvPr>
            <p:ph type="ftr" sz="quarter" idx="11"/>
          </p:nvPr>
        </p:nvSpPr>
        <p:spPr/>
        <p:txBody>
          <a:bodyPr/>
          <a:lstStyle/>
          <a:p>
            <a:pPr>
              <a:defRPr/>
            </a:pPr>
            <a:r>
              <a:rPr lang="en-US" dirty="0" smtClean="0"/>
              <a:t>Dr. Reza Toyserkanmanesh</a:t>
            </a:r>
            <a:endParaRPr lang="th-TH"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th-TH"/>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th-TH"/>
          </a:p>
        </p:txBody>
      </p:sp>
      <p:sp>
        <p:nvSpPr>
          <p:cNvPr id="6" name="Rectangle 6"/>
          <p:cNvSpPr>
            <a:spLocks noGrp="1" noChangeArrowheads="1"/>
          </p:cNvSpPr>
          <p:nvPr>
            <p:ph type="sldNum" sz="quarter" idx="12"/>
          </p:nvPr>
        </p:nvSpPr>
        <p:spPr>
          <a:xfrm>
            <a:off x="7929586" y="6472262"/>
            <a:ext cx="528614" cy="314324"/>
          </a:xfrm>
          <a:prstGeom prst="rect">
            <a:avLst/>
          </a:prstGeom>
          <a:ln/>
        </p:spPr>
        <p:txBody>
          <a:bodyPr/>
          <a:lstStyle>
            <a:lvl1pPr>
              <a:defRPr lang="en-US" sz="1100" kern="1200">
                <a:solidFill>
                  <a:schemeClr val="tx1"/>
                </a:solidFill>
                <a:latin typeface="Times New Roman" pitchFamily="18" charset="0"/>
                <a:ea typeface="+mn-ea"/>
                <a:cs typeface="Times New Roman" pitchFamily="18" charset="0"/>
              </a:defRPr>
            </a:lvl1pPr>
          </a:lstStyle>
          <a:p>
            <a:pPr>
              <a:defRPr/>
            </a:pPr>
            <a:fld id="{F8DAB204-5C48-4E6B-8D09-D836AC65FB0C}" type="slidenum">
              <a:rPr lang="en-US" smtClean="0"/>
              <a:pPr>
                <a:defRPr/>
              </a:pPr>
              <a:t>‹#›</a:t>
            </a:fld>
            <a:endParaRPr lang="en-US" dirty="0" smtClean="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th-TH"/>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76400"/>
            <a:ext cx="7396163" cy="458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76400"/>
            <a:ext cx="7396163" cy="458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76400"/>
            <a:ext cx="7396163" cy="458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676400"/>
            <a:ext cx="7396163" cy="458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th-TH"/>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th-TH"/>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th-TH"/>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th-TH"/>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h-TH"/>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th-TH"/>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h-TH"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cstate="print"/>
          <a:srcRect/>
          <a:tile tx="0" ty="0" sx="100000" sy="100000" flip="none" algn="tl"/>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h-TH" smtClean="0"/>
              <a:t>คลิกเพื่อแก้ไขลักษณะชื่อเรื่องหลัก</a:t>
            </a:r>
            <a:endParaRPr lang="en-US" smtClean="0"/>
          </a:p>
        </p:txBody>
      </p:sp>
      <p:sp>
        <p:nvSpPr>
          <p:cNvPr id="717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h-TH" smtClean="0"/>
              <a:t>คลิกเพื่อแก้ไขลักษณะข้อความหลัก</a:t>
            </a:r>
            <a:endParaRPr lang="en-US" smtClean="0"/>
          </a:p>
          <a:p>
            <a:pPr lvl="1"/>
            <a:r>
              <a:rPr lang="th-TH" smtClean="0"/>
              <a:t>ระดับสอง</a:t>
            </a:r>
            <a:endParaRPr lang="en-US" smtClean="0"/>
          </a:p>
          <a:p>
            <a:pPr lvl="2"/>
            <a:r>
              <a:rPr lang="th-TH" smtClean="0"/>
              <a:t>ระดับสาม</a:t>
            </a:r>
            <a:endParaRPr lang="en-US" smtClean="0"/>
          </a:p>
          <a:p>
            <a:pPr lvl="3"/>
            <a:r>
              <a:rPr lang="th-TH" smtClean="0"/>
              <a:t>ระดับสี่</a:t>
            </a:r>
            <a:endParaRPr lang="en-US" smtClean="0"/>
          </a:p>
          <a:p>
            <a:pPr lvl="4"/>
            <a:r>
              <a:rPr lang="th-TH" smtClean="0"/>
              <a:t>ระดับห้า</a:t>
            </a:r>
            <a:endParaRPr lang="en-US" smtClean="0"/>
          </a:p>
        </p:txBody>
      </p:sp>
      <p:sp>
        <p:nvSpPr>
          <p:cNvPr id="9" name="Rectangle 6"/>
          <p:cNvSpPr txBox="1">
            <a:spLocks noChangeArrowheads="1"/>
          </p:cNvSpPr>
          <p:nvPr userDrawn="1"/>
        </p:nvSpPr>
        <p:spPr>
          <a:xfrm>
            <a:off x="7929586" y="6472262"/>
            <a:ext cx="528614" cy="314324"/>
          </a:xfrm>
          <a:prstGeom prst="rect">
            <a:avLst/>
          </a:prstGeom>
          <a:ln/>
        </p:spPr>
        <p:txBody>
          <a:bodyPr/>
          <a:lstStyle>
            <a:lvl1pPr>
              <a:defRPr lang="en-US" sz="1100" kern="1200">
                <a:solidFill>
                  <a:schemeClr val="tx1"/>
                </a:solidFill>
                <a:latin typeface="Times New Roman" pitchFamily="18" charset="0"/>
                <a:ea typeface="+mn-ea"/>
                <a:cs typeface="Times New Roman" pitchFamily="18" charset="0"/>
              </a:defRPr>
            </a:lvl1pPr>
          </a:lstStyle>
          <a:p>
            <a:pPr marL="0" marR="0" lvl="0" indent="0" algn="l" defTabSz="914400" rtl="0" eaLnBrk="0" fontAlgn="base" latinLnBrk="0" hangingPunct="0">
              <a:lnSpc>
                <a:spcPct val="100000"/>
              </a:lnSpc>
              <a:spcBef>
                <a:spcPct val="0"/>
              </a:spcBef>
              <a:spcAft>
                <a:spcPct val="0"/>
              </a:spcAft>
              <a:buClrTx/>
              <a:buSzTx/>
              <a:buFontTx/>
              <a:buNone/>
              <a:tabLst/>
              <a:defRPr/>
            </a:pPr>
            <a:fld id="{F8DAB204-5C48-4E6B-8D09-D836AC65FB0C}" type="slidenum">
              <a:rPr kumimoji="0" lang="en-US" sz="1100" b="0" i="0" u="none" strike="noStrike" kern="1200" cap="none" spc="0" normalizeH="0" baseline="0" noProof="0" smtClean="0">
                <a:ln>
                  <a:noFill/>
                </a:ln>
                <a:solidFill>
                  <a:schemeClr val="tx1"/>
                </a:solidFill>
                <a:effectLst/>
                <a:uLnTx/>
                <a:uFillTx/>
                <a:latin typeface="Times New Roman" pitchFamily="18" charset="0"/>
                <a:ea typeface="+mn-ea"/>
                <a:cs typeface="Times New Roman" pitchFamily="18"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US" sz="11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ngsana New" pitchFamily="18" charset="-34"/>
          <a:cs typeface="Angsana New" pitchFamily="18" charset="-34"/>
        </a:defRPr>
      </a:lvl2pPr>
      <a:lvl3pPr algn="ctr" rtl="0" eaLnBrk="0" fontAlgn="base" hangingPunct="0">
        <a:spcBef>
          <a:spcPct val="0"/>
        </a:spcBef>
        <a:spcAft>
          <a:spcPct val="0"/>
        </a:spcAft>
        <a:defRPr sz="4400">
          <a:solidFill>
            <a:schemeClr val="tx2"/>
          </a:solidFill>
          <a:latin typeface="Angsana New" pitchFamily="18" charset="-34"/>
          <a:cs typeface="Angsana New" pitchFamily="18" charset="-34"/>
        </a:defRPr>
      </a:lvl3pPr>
      <a:lvl4pPr algn="ctr" rtl="0" eaLnBrk="0" fontAlgn="base" hangingPunct="0">
        <a:spcBef>
          <a:spcPct val="0"/>
        </a:spcBef>
        <a:spcAft>
          <a:spcPct val="0"/>
        </a:spcAft>
        <a:defRPr sz="4400">
          <a:solidFill>
            <a:schemeClr val="tx2"/>
          </a:solidFill>
          <a:latin typeface="Angsana New" pitchFamily="18" charset="-34"/>
          <a:cs typeface="Angsana New" pitchFamily="18" charset="-34"/>
        </a:defRPr>
      </a:lvl4pPr>
      <a:lvl5pPr algn="ctr" rtl="0" eaLnBrk="0" fontAlgn="base" hangingPunct="0">
        <a:spcBef>
          <a:spcPct val="0"/>
        </a:spcBef>
        <a:spcAft>
          <a:spcPct val="0"/>
        </a:spcAft>
        <a:defRPr sz="4400">
          <a:solidFill>
            <a:schemeClr val="tx2"/>
          </a:solidFill>
          <a:latin typeface="Angsana New" pitchFamily="18" charset="-34"/>
          <a:cs typeface="Angsana New" pitchFamily="18" charset="-34"/>
        </a:defRPr>
      </a:lvl5pPr>
      <a:lvl6pPr marL="457200" algn="ctr" rtl="0" eaLnBrk="0" fontAlgn="base" hangingPunct="0">
        <a:spcBef>
          <a:spcPct val="0"/>
        </a:spcBef>
        <a:spcAft>
          <a:spcPct val="0"/>
        </a:spcAft>
        <a:defRPr sz="4400">
          <a:solidFill>
            <a:schemeClr val="tx2"/>
          </a:solidFill>
          <a:latin typeface="Angsana New" pitchFamily="18" charset="-34"/>
          <a:cs typeface="Angsana New" pitchFamily="18" charset="-34"/>
        </a:defRPr>
      </a:lvl6pPr>
      <a:lvl7pPr marL="914400" algn="ctr" rtl="0" eaLnBrk="0" fontAlgn="base" hangingPunct="0">
        <a:spcBef>
          <a:spcPct val="0"/>
        </a:spcBef>
        <a:spcAft>
          <a:spcPct val="0"/>
        </a:spcAft>
        <a:defRPr sz="4400">
          <a:solidFill>
            <a:schemeClr val="tx2"/>
          </a:solidFill>
          <a:latin typeface="Angsana New" pitchFamily="18" charset="-34"/>
          <a:cs typeface="Angsana New" pitchFamily="18" charset="-34"/>
        </a:defRPr>
      </a:lvl7pPr>
      <a:lvl8pPr marL="1371600" algn="ctr" rtl="0" eaLnBrk="0" fontAlgn="base" hangingPunct="0">
        <a:spcBef>
          <a:spcPct val="0"/>
        </a:spcBef>
        <a:spcAft>
          <a:spcPct val="0"/>
        </a:spcAft>
        <a:defRPr sz="4400">
          <a:solidFill>
            <a:schemeClr val="tx2"/>
          </a:solidFill>
          <a:latin typeface="Angsana New" pitchFamily="18" charset="-34"/>
          <a:cs typeface="Angsana New" pitchFamily="18" charset="-34"/>
        </a:defRPr>
      </a:lvl8pPr>
      <a:lvl9pPr marL="1828800" algn="ctr" rtl="0" eaLnBrk="0" fontAlgn="base" hangingPunct="0">
        <a:spcBef>
          <a:spcPct val="0"/>
        </a:spcBef>
        <a:spcAft>
          <a:spcPct val="0"/>
        </a:spcAft>
        <a:defRPr sz="4400">
          <a:solidFill>
            <a:schemeClr val="tx2"/>
          </a:solidFill>
          <a:latin typeface="Angsana New" pitchFamily="18" charset="-34"/>
          <a:cs typeface="Angsana New" pitchFamily="18" charset="-34"/>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eaLnBrk="0" fontAlgn="base" hangingPunct="0">
        <a:spcBef>
          <a:spcPct val="20000"/>
        </a:spcBef>
        <a:spcAft>
          <a:spcPct val="0"/>
        </a:spcAft>
        <a:buChar char="»"/>
        <a:defRPr sz="2000">
          <a:solidFill>
            <a:schemeClr val="tx1"/>
          </a:solidFill>
          <a:latin typeface="+mn-lt"/>
          <a:cs typeface="+mn-cs"/>
        </a:defRPr>
      </a:lvl6pPr>
      <a:lvl7pPr marL="2971800" indent="-228600" algn="l" rtl="0" eaLnBrk="0" fontAlgn="base" hangingPunct="0">
        <a:spcBef>
          <a:spcPct val="20000"/>
        </a:spcBef>
        <a:spcAft>
          <a:spcPct val="0"/>
        </a:spcAft>
        <a:buChar char="»"/>
        <a:defRPr sz="2000">
          <a:solidFill>
            <a:schemeClr val="tx1"/>
          </a:solidFill>
          <a:latin typeface="+mn-lt"/>
          <a:cs typeface="+mn-cs"/>
        </a:defRPr>
      </a:lvl7pPr>
      <a:lvl8pPr marL="3429000" indent="-228600" algn="l" rtl="0" eaLnBrk="0" fontAlgn="base" hangingPunct="0">
        <a:spcBef>
          <a:spcPct val="20000"/>
        </a:spcBef>
        <a:spcAft>
          <a:spcPct val="0"/>
        </a:spcAft>
        <a:buChar char="»"/>
        <a:defRPr sz="2000">
          <a:solidFill>
            <a:schemeClr val="tx1"/>
          </a:solidFill>
          <a:latin typeface="+mn-lt"/>
          <a:cs typeface="+mn-cs"/>
        </a:defRPr>
      </a:lvl8pPr>
      <a:lvl9pPr marL="3886200" indent="-228600" algn="l" rtl="0" eaLnBrk="0" fontAlgn="base" hangingPunct="0">
        <a:spcBef>
          <a:spcPct val="20000"/>
        </a:spcBef>
        <a:spcAft>
          <a:spcPct val="0"/>
        </a:spcAft>
        <a:buChar char="»"/>
        <a:defRPr sz="2000">
          <a:solidFill>
            <a:schemeClr val="tx1"/>
          </a:solidFill>
          <a:latin typeface="+mn-lt"/>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oleObject" Target="../embeddings/oleObject9.bin"/></Relationships>
</file>

<file path=ppt/slides/_rels/slide103.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2.xml"/><Relationship Id="rId4" Type="http://schemas.openxmlformats.org/officeDocument/2006/relationships/image" Target="../media/image11.gi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gif"/><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33.jpeg"/></Relationships>
</file>

<file path=ppt/slides/_rels/slide6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8.gif"/><Relationship Id="rId5" Type="http://schemas.openxmlformats.org/officeDocument/2006/relationships/image" Target="../media/image37.jpeg"/><Relationship Id="rId4" Type="http://schemas.openxmlformats.org/officeDocument/2006/relationships/image" Target="../media/image36.png"/></Relationships>
</file>

<file path=ppt/slides/_rels/slide6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50.jpeg"/><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83.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57.gif"/></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59.jpeg"/><Relationship Id="rId4" Type="http://schemas.openxmlformats.org/officeDocument/2006/relationships/oleObject" Target="../embeddings/oleObject7.bin"/></Relationships>
</file>

<file path=ppt/slides/_rels/slide8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oleObject" Target="../embeddings/oleObject8.bin"/></Relationships>
</file>

<file path=ppt/slides/_rels/slide9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67.jpeg"/></Relationships>
</file>

<file path=ppt/slides/_rels/slide9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70.gif"/><Relationship Id="rId4" Type="http://schemas.openxmlformats.org/officeDocument/2006/relationships/image" Target="../media/image69.jpeg"/></Relationships>
</file>

<file path=ppt/slides/_rels/slide9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331640" y="2013664"/>
            <a:ext cx="6500858"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lang="fa-IR"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_Sayeh-2"/>
                <a:ea typeface="B Lotus" pitchFamily="2" charset="-78"/>
              </a:rPr>
              <a:t>سمینار آ</a:t>
            </a:r>
            <a:r>
              <a:rPr kumimoji="0" lang="ar-SA" sz="4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_Sayeh-2"/>
                <a:ea typeface="B Lotus" pitchFamily="2" charset="-78"/>
              </a:rPr>
              <a:t>شنايي</a:t>
            </a:r>
            <a:r>
              <a:rPr kumimoji="0" lang="ar-SA" sz="4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X Farsi"/>
                <a:ea typeface="B Lotus" pitchFamily="2" charset="-78"/>
              </a:rPr>
              <a:t> </a:t>
            </a:r>
            <a:r>
              <a:rPr kumimoji="0" lang="ar-SA" sz="4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_Sayeh-2"/>
                <a:ea typeface="B Lotus" pitchFamily="2" charset="-78"/>
              </a:rPr>
              <a:t>با</a:t>
            </a:r>
            <a:r>
              <a:rPr kumimoji="0" lang="ar-SA" sz="4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X Farsi"/>
                <a:ea typeface="B Lotus" pitchFamily="2" charset="-78"/>
              </a:rPr>
              <a:t> </a:t>
            </a:r>
            <a:r>
              <a:rPr kumimoji="0" lang="ar-SA" sz="4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_Sayeh-2"/>
                <a:ea typeface="B Lotus" pitchFamily="2" charset="-78"/>
              </a:rPr>
              <a:t>الزامات</a:t>
            </a:r>
            <a:endParaRPr kumimoji="0" lang="en-US" sz="4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_Sayeh-2"/>
              <a:ea typeface="B Lotus" pitchFamily="2" charset="-78"/>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ar-SA" sz="4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X Farsi"/>
                <a:ea typeface="B Lotus" pitchFamily="2" charset="-78"/>
              </a:rPr>
              <a:t> </a:t>
            </a:r>
            <a:r>
              <a:rPr kumimoji="0" lang="ar-SA" sz="4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_Sayeh-2"/>
                <a:ea typeface="B Lotus" pitchFamily="2" charset="-78"/>
              </a:rPr>
              <a:t>استاندارد</a:t>
            </a:r>
            <a:r>
              <a:rPr kumimoji="0" lang="ar-SA" sz="4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X Farsi"/>
                <a:ea typeface="B Lotus" pitchFamily="2" charset="-78"/>
              </a:rPr>
              <a:t> </a:t>
            </a:r>
            <a:r>
              <a:rPr kumimoji="0" lang="en-US" sz="4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ea typeface="Arial Italic"/>
                <a:cs typeface="Times New Roman" pitchFamily="18" charset="0"/>
              </a:rPr>
              <a:t>ISO 15189:2007</a:t>
            </a:r>
            <a:endParaRPr kumimoji="0" lang="fa-IR" sz="40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ea typeface="Arial Italic"/>
              <a:cs typeface="Times New Roman" pitchFamily="18" charset="0"/>
            </a:endParaRPr>
          </a:p>
          <a:p>
            <a:pPr marL="0" marR="0" lvl="0" indent="0" algn="ctr" defTabSz="914400" rtl="1" eaLnBrk="1" fontAlgn="base" latinLnBrk="0" hangingPunct="1">
              <a:lnSpc>
                <a:spcPct val="100000"/>
              </a:lnSpc>
              <a:spcBef>
                <a:spcPct val="0"/>
              </a:spcBef>
              <a:spcAft>
                <a:spcPct val="0"/>
              </a:spcAft>
              <a:buClrTx/>
              <a:buSzTx/>
              <a:buFontTx/>
              <a:buNone/>
              <a:tabLst/>
            </a:pPr>
            <a:endParaRPr lang="fa-IR"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endParaRPr>
          </a:p>
          <a:p>
            <a:pPr marL="0" marR="0" lvl="0" indent="0" algn="ctr" defTabSz="914400" rtl="1" eaLnBrk="1" fontAlgn="base" latinLnBrk="0" hangingPunct="1">
              <a:lnSpc>
                <a:spcPct val="100000"/>
              </a:lnSpc>
              <a:spcBef>
                <a:spcPct val="0"/>
              </a:spcBef>
              <a:spcAft>
                <a:spcPct val="0"/>
              </a:spcAft>
              <a:buClrTx/>
              <a:buSzTx/>
              <a:buFontTx/>
              <a:buNone/>
              <a:tabLst/>
            </a:pPr>
            <a:r>
              <a:rPr lang="fa-IR"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rPr>
              <a:t>تهران</a:t>
            </a:r>
          </a:p>
          <a:p>
            <a:pPr marL="0" marR="0" lvl="0" indent="0" algn="ctr" defTabSz="914400" rtl="1" eaLnBrk="1" fontAlgn="base" latinLnBrk="0" hangingPunct="1">
              <a:lnSpc>
                <a:spcPct val="100000"/>
              </a:lnSpc>
              <a:spcBef>
                <a:spcPct val="0"/>
              </a:spcBef>
              <a:spcAft>
                <a:spcPct val="0"/>
              </a:spcAft>
              <a:buClrTx/>
              <a:buSzTx/>
              <a:buFontTx/>
              <a:buNone/>
              <a:tabLst/>
            </a:pPr>
            <a:r>
              <a:rPr lang="fa-IR" sz="4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rPr>
              <a:t>زمستان1390</a:t>
            </a:r>
            <a:endParaRPr kumimoji="0" lang="en-US" sz="2800" b="1" i="0" u="none" strike="noStrike" normalizeH="0" baseline="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Times New Roman" pitchFamily="18" charset="0"/>
              <a:cs typeface="Times New Roman" pitchFamily="18" charset="0"/>
            </a:endParaRPr>
          </a:p>
        </p:txBody>
      </p:sp>
      <p:sp>
        <p:nvSpPr>
          <p:cNvPr id="9" name="TextBox 8"/>
          <p:cNvSpPr txBox="1"/>
          <p:nvPr/>
        </p:nvSpPr>
        <p:spPr>
          <a:xfrm>
            <a:off x="395536" y="836712"/>
            <a:ext cx="8316416" cy="523220"/>
          </a:xfrm>
          <a:prstGeom prst="rect">
            <a:avLst/>
          </a:prstGeom>
          <a:noFill/>
        </p:spPr>
        <p:txBody>
          <a:bodyPr wrap="square" rtlCol="0">
            <a:spAutoFit/>
          </a:bodyPr>
          <a:lstStyle/>
          <a:p>
            <a:pPr algn="r" rtl="1"/>
            <a:r>
              <a:rPr lang="fa-IR" dirty="0" smtClean="0">
                <a:ln w="18415" cmpd="sng">
                  <a:solidFill>
                    <a:srgbClr val="FFFFFF"/>
                  </a:solidFill>
                  <a:prstDash val="solid"/>
                </a:ln>
                <a:solidFill>
                  <a:srgbClr val="FF0000"/>
                </a:solidFill>
                <a:effectLst>
                  <a:outerShdw blurRad="63500" dir="3600000" algn="tl" rotWithShape="0">
                    <a:srgbClr val="000000">
                      <a:alpha val="70000"/>
                    </a:srgbClr>
                  </a:outerShdw>
                </a:effectLst>
              </a:rPr>
              <a:t>به نام آن که جان را فکرت آموخت    چراغ دل به نور جان برافروخت</a:t>
            </a:r>
            <a:endParaRPr lang="en-US" dirty="0">
              <a:ln w="18415" cmpd="sng">
                <a:solidFill>
                  <a:srgbClr val="FFFFFF"/>
                </a:solidFill>
                <a:prstDash val="solid"/>
              </a:ln>
              <a:solidFill>
                <a:srgbClr val="FF0000"/>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4930" name="Picture 2" descr="voc"/>
          <p:cNvPicPr>
            <a:picLocks noChangeAspect="1" noChangeArrowheads="1"/>
          </p:cNvPicPr>
          <p:nvPr/>
        </p:nvPicPr>
        <p:blipFill>
          <a:blip r:embed="rId2" cstate="print"/>
          <a:srcRect/>
          <a:stretch>
            <a:fillRect/>
          </a:stretch>
        </p:blipFill>
        <p:spPr bwMode="auto">
          <a:xfrm>
            <a:off x="8256588" y="2600325"/>
            <a:ext cx="823912" cy="1187450"/>
          </a:xfrm>
          <a:prstGeom prst="rect">
            <a:avLst/>
          </a:prstGeom>
          <a:noFill/>
          <a:ln w="9525">
            <a:noFill/>
            <a:miter lim="800000"/>
            <a:headEnd/>
            <a:tailEnd/>
          </a:ln>
        </p:spPr>
      </p:pic>
      <p:pic>
        <p:nvPicPr>
          <p:cNvPr id="764931" name="Picture 3" descr="voc"/>
          <p:cNvPicPr>
            <a:picLocks noChangeAspect="1" noChangeArrowheads="1"/>
          </p:cNvPicPr>
          <p:nvPr/>
        </p:nvPicPr>
        <p:blipFill>
          <a:blip r:embed="rId2" cstate="print"/>
          <a:srcRect/>
          <a:stretch>
            <a:fillRect/>
          </a:stretch>
        </p:blipFill>
        <p:spPr bwMode="auto">
          <a:xfrm>
            <a:off x="26988" y="2600325"/>
            <a:ext cx="823912" cy="1187450"/>
          </a:xfrm>
          <a:prstGeom prst="rect">
            <a:avLst/>
          </a:prstGeom>
          <a:noFill/>
          <a:ln w="9525">
            <a:noFill/>
            <a:miter lim="800000"/>
            <a:headEnd/>
            <a:tailEnd/>
          </a:ln>
        </p:spPr>
      </p:pic>
      <p:sp>
        <p:nvSpPr>
          <p:cNvPr id="764932" name="Line 4"/>
          <p:cNvSpPr>
            <a:spLocks noChangeShapeType="1"/>
          </p:cNvSpPr>
          <p:nvPr/>
        </p:nvSpPr>
        <p:spPr bwMode="auto">
          <a:xfrm>
            <a:off x="379413" y="4657725"/>
            <a:ext cx="8534400" cy="0"/>
          </a:xfrm>
          <a:prstGeom prst="line">
            <a:avLst/>
          </a:prstGeom>
          <a:noFill/>
          <a:ln w="28575">
            <a:solidFill>
              <a:schemeClr val="bg2"/>
            </a:solidFill>
            <a:round/>
            <a:headEnd type="oval" w="med" len="med"/>
            <a:tailEnd type="triangle" w="med" len="med"/>
          </a:ln>
        </p:spPr>
        <p:txBody>
          <a:bodyPr/>
          <a:lstStyle/>
          <a:p>
            <a:endParaRPr lang="en-US">
              <a:latin typeface="Arial" pitchFamily="34" charset="0"/>
              <a:cs typeface="Arial" pitchFamily="34" charset="0"/>
            </a:endParaRPr>
          </a:p>
        </p:txBody>
      </p:sp>
      <p:grpSp>
        <p:nvGrpSpPr>
          <p:cNvPr id="2" name="Group 5"/>
          <p:cNvGrpSpPr>
            <a:grpSpLocks/>
          </p:cNvGrpSpPr>
          <p:nvPr/>
        </p:nvGrpSpPr>
        <p:grpSpPr bwMode="auto">
          <a:xfrm>
            <a:off x="1804988" y="1295400"/>
            <a:ext cx="5467350" cy="923925"/>
            <a:chOff x="1213" y="336"/>
            <a:chExt cx="3863" cy="582"/>
          </a:xfrm>
        </p:grpSpPr>
        <p:sp>
          <p:nvSpPr>
            <p:cNvPr id="49181" name="AutoShape 6"/>
            <p:cNvSpPr>
              <a:spLocks noChangeArrowheads="1"/>
            </p:cNvSpPr>
            <p:nvPr/>
          </p:nvSpPr>
          <p:spPr bwMode="auto">
            <a:xfrm>
              <a:off x="1213" y="621"/>
              <a:ext cx="3863" cy="297"/>
            </a:xfrm>
            <a:prstGeom prst="leftRightArrow">
              <a:avLst>
                <a:gd name="adj1" fmla="val 42861"/>
                <a:gd name="adj2" fmla="val 77137"/>
              </a:avLst>
            </a:prstGeom>
            <a:solidFill>
              <a:srgbClr val="FFFF99"/>
            </a:solidFill>
            <a:ln w="9525">
              <a:solidFill>
                <a:schemeClr val="bg2"/>
              </a:solidFill>
              <a:miter lim="800000"/>
              <a:headEnd/>
              <a:tailEnd/>
            </a:ln>
          </p:spPr>
          <p:txBody>
            <a:bodyPr wrap="none" anchor="ctr"/>
            <a:lstStyle/>
            <a:p>
              <a:endParaRPr lang="en-US">
                <a:latin typeface="Arial" pitchFamily="34" charset="0"/>
                <a:cs typeface="Arial" pitchFamily="34" charset="0"/>
              </a:endParaRPr>
            </a:p>
          </p:txBody>
        </p:sp>
        <p:sp>
          <p:nvSpPr>
            <p:cNvPr id="49182" name="Text Box 7"/>
            <p:cNvSpPr txBox="1">
              <a:spLocks noChangeArrowheads="1"/>
            </p:cNvSpPr>
            <p:nvPr/>
          </p:nvSpPr>
          <p:spPr bwMode="auto">
            <a:xfrm>
              <a:off x="2232" y="336"/>
              <a:ext cx="1761" cy="330"/>
            </a:xfrm>
            <a:prstGeom prst="rect">
              <a:avLst/>
            </a:prstGeom>
            <a:noFill/>
            <a:ln w="9525">
              <a:noFill/>
              <a:miter lim="800000"/>
              <a:headEnd/>
              <a:tailEnd/>
            </a:ln>
          </p:spPr>
          <p:txBody>
            <a:bodyPr wrap="none">
              <a:spAutoFit/>
            </a:bodyPr>
            <a:lstStyle/>
            <a:p>
              <a:pPr algn="ctr"/>
              <a:r>
                <a:rPr lang="ar-SA" sz="2800" b="1" dirty="0">
                  <a:latin typeface="Arial" pitchFamily="34" charset="0"/>
                  <a:cs typeface="Arial" pitchFamily="34" charset="0"/>
                </a:rPr>
                <a:t>فعاليت هاي سازمان</a:t>
              </a:r>
              <a:endParaRPr lang="en-US" sz="2800" b="1" dirty="0">
                <a:latin typeface="Arial" pitchFamily="34" charset="0"/>
                <a:cs typeface="Arial" pitchFamily="34" charset="0"/>
              </a:endParaRPr>
            </a:p>
          </p:txBody>
        </p:sp>
      </p:grpSp>
      <p:sp>
        <p:nvSpPr>
          <p:cNvPr id="764936" name="AutoShape 8"/>
          <p:cNvSpPr>
            <a:spLocks noChangeArrowheads="1"/>
          </p:cNvSpPr>
          <p:nvPr/>
        </p:nvSpPr>
        <p:spPr bwMode="auto">
          <a:xfrm>
            <a:off x="906463" y="2957513"/>
            <a:ext cx="741362" cy="404812"/>
          </a:xfrm>
          <a:prstGeom prst="rightArrow">
            <a:avLst>
              <a:gd name="adj1" fmla="val 50000"/>
              <a:gd name="adj2" fmla="val 45784"/>
            </a:avLst>
          </a:prstGeom>
          <a:solidFill>
            <a:srgbClr val="99FF33"/>
          </a:solidFill>
          <a:ln w="9525">
            <a:solidFill>
              <a:schemeClr val="bg2"/>
            </a:solidFill>
            <a:miter lim="800000"/>
            <a:headEnd/>
            <a:tailEnd/>
          </a:ln>
        </p:spPr>
        <p:txBody>
          <a:bodyPr wrap="none" anchor="ctr"/>
          <a:lstStyle/>
          <a:p>
            <a:endParaRPr lang="en-US">
              <a:latin typeface="Arial" pitchFamily="34" charset="0"/>
              <a:cs typeface="Arial" pitchFamily="34" charset="0"/>
            </a:endParaRPr>
          </a:p>
        </p:txBody>
      </p:sp>
      <p:sp>
        <p:nvSpPr>
          <p:cNvPr id="764937" name="AutoShape 9"/>
          <p:cNvSpPr>
            <a:spLocks noChangeArrowheads="1"/>
          </p:cNvSpPr>
          <p:nvPr/>
        </p:nvSpPr>
        <p:spPr bwMode="auto">
          <a:xfrm>
            <a:off x="7373938" y="2971800"/>
            <a:ext cx="741362" cy="404813"/>
          </a:xfrm>
          <a:prstGeom prst="rightArrow">
            <a:avLst>
              <a:gd name="adj1" fmla="val 50000"/>
              <a:gd name="adj2" fmla="val 45784"/>
            </a:avLst>
          </a:prstGeom>
          <a:solidFill>
            <a:srgbClr val="99FF33"/>
          </a:solidFill>
          <a:ln w="9525">
            <a:solidFill>
              <a:schemeClr val="bg2"/>
            </a:solidFill>
            <a:miter lim="800000"/>
            <a:headEnd/>
            <a:tailEnd/>
          </a:ln>
        </p:spPr>
        <p:txBody>
          <a:bodyPr wrap="none" anchor="ctr"/>
          <a:lstStyle/>
          <a:p>
            <a:pPr algn="ctr"/>
            <a:endParaRPr lang="en-US" sz="2000">
              <a:latin typeface="Arial" pitchFamily="34" charset="0"/>
              <a:cs typeface="Arial" pitchFamily="34" charset="0"/>
            </a:endParaRPr>
          </a:p>
        </p:txBody>
      </p:sp>
      <p:sp>
        <p:nvSpPr>
          <p:cNvPr id="49160" name="Rectangle 10"/>
          <p:cNvSpPr>
            <a:spLocks noChangeArrowheads="1"/>
          </p:cNvSpPr>
          <p:nvPr/>
        </p:nvSpPr>
        <p:spPr bwMode="auto">
          <a:xfrm>
            <a:off x="1731963" y="2284413"/>
            <a:ext cx="5540375" cy="2211387"/>
          </a:xfrm>
          <a:prstGeom prst="rect">
            <a:avLst/>
          </a:prstGeom>
          <a:solidFill>
            <a:srgbClr val="FFFF99"/>
          </a:solidFill>
          <a:ln w="9525">
            <a:solidFill>
              <a:schemeClr val="tx1"/>
            </a:solidFill>
            <a:miter lim="800000"/>
            <a:headEnd/>
            <a:tailEnd/>
          </a:ln>
        </p:spPr>
        <p:txBody>
          <a:bodyPr wrap="none" anchor="ctr"/>
          <a:lstStyle/>
          <a:p>
            <a:endParaRPr lang="en-US">
              <a:latin typeface="Arial" pitchFamily="34" charset="0"/>
              <a:cs typeface="Arial" pitchFamily="34" charset="0"/>
            </a:endParaRPr>
          </a:p>
        </p:txBody>
      </p:sp>
      <p:sp>
        <p:nvSpPr>
          <p:cNvPr id="764940" name="Text Box 12"/>
          <p:cNvSpPr txBox="1">
            <a:spLocks noChangeArrowheads="1"/>
          </p:cNvSpPr>
          <p:nvPr/>
        </p:nvSpPr>
        <p:spPr bwMode="auto">
          <a:xfrm>
            <a:off x="636588" y="3497263"/>
            <a:ext cx="1149350" cy="646331"/>
          </a:xfrm>
          <a:prstGeom prst="rect">
            <a:avLst/>
          </a:prstGeom>
          <a:noFill/>
          <a:ln w="9525">
            <a:noFill/>
            <a:miter lim="800000"/>
            <a:headEnd/>
            <a:tailEnd/>
          </a:ln>
        </p:spPr>
        <p:txBody>
          <a:bodyPr>
            <a:spAutoFit/>
          </a:bodyPr>
          <a:lstStyle/>
          <a:p>
            <a:pPr algn="ctr"/>
            <a:r>
              <a:rPr lang="ar-SA" b="1">
                <a:latin typeface="Arial" pitchFamily="34" charset="0"/>
                <a:cs typeface="Arial" pitchFamily="34" charset="0"/>
              </a:rPr>
              <a:t>صداي مشتري</a:t>
            </a:r>
            <a:endParaRPr lang="en-US" b="1">
              <a:latin typeface="Arial" pitchFamily="34" charset="0"/>
              <a:cs typeface="Arial" pitchFamily="34" charset="0"/>
            </a:endParaRPr>
          </a:p>
        </p:txBody>
      </p:sp>
      <p:sp>
        <p:nvSpPr>
          <p:cNvPr id="764941" name="Text Box 13"/>
          <p:cNvSpPr txBox="1">
            <a:spLocks noChangeArrowheads="1"/>
          </p:cNvSpPr>
          <p:nvPr/>
        </p:nvSpPr>
        <p:spPr bwMode="auto">
          <a:xfrm>
            <a:off x="7200900" y="3497263"/>
            <a:ext cx="1196975" cy="369332"/>
          </a:xfrm>
          <a:prstGeom prst="rect">
            <a:avLst/>
          </a:prstGeom>
          <a:noFill/>
          <a:ln w="9525">
            <a:noFill/>
            <a:miter lim="800000"/>
            <a:headEnd/>
            <a:tailEnd/>
          </a:ln>
        </p:spPr>
        <p:txBody>
          <a:bodyPr>
            <a:spAutoFit/>
          </a:bodyPr>
          <a:lstStyle/>
          <a:p>
            <a:pPr algn="ctr"/>
            <a:r>
              <a:rPr lang="fa-IR" b="1">
                <a:latin typeface="Arial" pitchFamily="34" charset="0"/>
                <a:cs typeface="Arial" pitchFamily="34" charset="0"/>
              </a:rPr>
              <a:t>خدمت</a:t>
            </a:r>
            <a:r>
              <a:rPr lang="ar-SA" b="1">
                <a:latin typeface="Arial" pitchFamily="34" charset="0"/>
                <a:cs typeface="Arial" pitchFamily="34" charset="0"/>
              </a:rPr>
              <a:t> جديد</a:t>
            </a:r>
            <a:endParaRPr lang="en-US" b="1">
              <a:latin typeface="Arial" pitchFamily="34" charset="0"/>
              <a:cs typeface="Arial" pitchFamily="34" charset="0"/>
            </a:endParaRPr>
          </a:p>
        </p:txBody>
      </p:sp>
      <p:grpSp>
        <p:nvGrpSpPr>
          <p:cNvPr id="3" name="Group 14"/>
          <p:cNvGrpSpPr>
            <a:grpSpLocks/>
          </p:cNvGrpSpPr>
          <p:nvPr/>
        </p:nvGrpSpPr>
        <p:grpSpPr bwMode="auto">
          <a:xfrm>
            <a:off x="4788024" y="4869160"/>
            <a:ext cx="2320925" cy="469032"/>
            <a:chOff x="3004" y="2640"/>
            <a:chExt cx="1462" cy="288"/>
          </a:xfrm>
        </p:grpSpPr>
        <p:sp>
          <p:nvSpPr>
            <p:cNvPr id="49179" name="AutoShape 15"/>
            <p:cNvSpPr>
              <a:spLocks noChangeArrowheads="1"/>
            </p:cNvSpPr>
            <p:nvPr/>
          </p:nvSpPr>
          <p:spPr bwMode="auto">
            <a:xfrm>
              <a:off x="3004" y="2640"/>
              <a:ext cx="1462" cy="288"/>
            </a:xfrm>
            <a:prstGeom prst="leftRightArrow">
              <a:avLst>
                <a:gd name="adj1" fmla="val 65000"/>
                <a:gd name="adj2" fmla="val 51915"/>
              </a:avLst>
            </a:prstGeom>
            <a:solidFill>
              <a:srgbClr val="FF99CC"/>
            </a:solidFill>
            <a:ln w="9525">
              <a:solidFill>
                <a:schemeClr val="bg2"/>
              </a:solidFill>
              <a:miter lim="800000"/>
              <a:headEnd/>
              <a:tailEnd/>
            </a:ln>
          </p:spPr>
          <p:txBody>
            <a:bodyPr wrap="none" anchor="ctr"/>
            <a:lstStyle/>
            <a:p>
              <a:endParaRPr lang="en-US">
                <a:latin typeface="Arial" pitchFamily="34" charset="0"/>
                <a:cs typeface="Arial" pitchFamily="34" charset="0"/>
              </a:endParaRPr>
            </a:p>
          </p:txBody>
        </p:sp>
        <p:sp>
          <p:nvSpPr>
            <p:cNvPr id="49180" name="Text Box 16"/>
            <p:cNvSpPr txBox="1">
              <a:spLocks noChangeArrowheads="1"/>
            </p:cNvSpPr>
            <p:nvPr/>
          </p:nvSpPr>
          <p:spPr bwMode="auto">
            <a:xfrm>
              <a:off x="3500" y="2685"/>
              <a:ext cx="617" cy="233"/>
            </a:xfrm>
            <a:prstGeom prst="rect">
              <a:avLst/>
            </a:prstGeom>
            <a:noFill/>
            <a:ln w="9525">
              <a:noFill/>
              <a:miter lim="800000"/>
              <a:headEnd/>
              <a:tailEnd/>
            </a:ln>
          </p:spPr>
          <p:txBody>
            <a:bodyPr wrap="none">
              <a:spAutoFit/>
            </a:bodyPr>
            <a:lstStyle/>
            <a:p>
              <a:r>
                <a:rPr lang="en-US" b="1" dirty="0">
                  <a:solidFill>
                    <a:schemeClr val="bg1"/>
                  </a:solidFill>
                  <a:latin typeface="Arial" pitchFamily="34" charset="0"/>
                  <a:cs typeface="Arial" pitchFamily="34" charset="0"/>
                </a:rPr>
                <a:t>Little Q</a:t>
              </a:r>
            </a:p>
          </p:txBody>
        </p:sp>
      </p:grpSp>
      <p:grpSp>
        <p:nvGrpSpPr>
          <p:cNvPr id="4" name="Group 17"/>
          <p:cNvGrpSpPr>
            <a:grpSpLocks/>
          </p:cNvGrpSpPr>
          <p:nvPr/>
        </p:nvGrpSpPr>
        <p:grpSpPr bwMode="auto">
          <a:xfrm>
            <a:off x="730250" y="5715000"/>
            <a:ext cx="7456488" cy="457200"/>
            <a:chOff x="443" y="3120"/>
            <a:chExt cx="4697" cy="288"/>
          </a:xfrm>
        </p:grpSpPr>
        <p:sp>
          <p:nvSpPr>
            <p:cNvPr id="49177" name="AutoShape 18"/>
            <p:cNvSpPr>
              <a:spLocks noChangeArrowheads="1"/>
            </p:cNvSpPr>
            <p:nvPr/>
          </p:nvSpPr>
          <p:spPr bwMode="auto">
            <a:xfrm>
              <a:off x="443" y="3120"/>
              <a:ext cx="4697" cy="288"/>
            </a:xfrm>
            <a:prstGeom prst="leftRightArrow">
              <a:avLst>
                <a:gd name="adj1" fmla="val 65000"/>
                <a:gd name="adj2" fmla="val 59498"/>
              </a:avLst>
            </a:prstGeom>
            <a:solidFill>
              <a:srgbClr val="FF99CC"/>
            </a:solidFill>
            <a:ln w="9525">
              <a:solidFill>
                <a:schemeClr val="bg2"/>
              </a:solidFill>
              <a:miter lim="800000"/>
              <a:headEnd/>
              <a:tailEnd/>
            </a:ln>
          </p:spPr>
          <p:txBody>
            <a:bodyPr wrap="none" anchor="ctr"/>
            <a:lstStyle/>
            <a:p>
              <a:endParaRPr lang="en-US">
                <a:latin typeface="Arial" pitchFamily="34" charset="0"/>
                <a:cs typeface="Arial" pitchFamily="34" charset="0"/>
              </a:endParaRPr>
            </a:p>
          </p:txBody>
        </p:sp>
        <p:sp>
          <p:nvSpPr>
            <p:cNvPr id="49178" name="Text Box 19"/>
            <p:cNvSpPr txBox="1">
              <a:spLocks noChangeArrowheads="1"/>
            </p:cNvSpPr>
            <p:nvPr/>
          </p:nvSpPr>
          <p:spPr bwMode="auto">
            <a:xfrm>
              <a:off x="2455" y="3157"/>
              <a:ext cx="544" cy="233"/>
            </a:xfrm>
            <a:prstGeom prst="rect">
              <a:avLst/>
            </a:prstGeom>
            <a:noFill/>
            <a:ln w="9525">
              <a:noFill/>
              <a:miter lim="800000"/>
              <a:headEnd/>
              <a:tailEnd/>
            </a:ln>
          </p:spPr>
          <p:txBody>
            <a:bodyPr wrap="none">
              <a:spAutoFit/>
            </a:bodyPr>
            <a:lstStyle/>
            <a:p>
              <a:r>
                <a:rPr lang="en-US" b="1" dirty="0">
                  <a:solidFill>
                    <a:schemeClr val="bg1"/>
                  </a:solidFill>
                  <a:latin typeface="Arial" pitchFamily="34" charset="0"/>
                  <a:cs typeface="Arial" pitchFamily="34" charset="0"/>
                </a:rPr>
                <a:t>Big  Q</a:t>
              </a:r>
            </a:p>
          </p:txBody>
        </p:sp>
      </p:grpSp>
      <p:sp>
        <p:nvSpPr>
          <p:cNvPr id="764948" name="Line 20"/>
          <p:cNvSpPr>
            <a:spLocks noChangeShapeType="1"/>
          </p:cNvSpPr>
          <p:nvPr/>
        </p:nvSpPr>
        <p:spPr bwMode="auto">
          <a:xfrm>
            <a:off x="730250" y="3962400"/>
            <a:ext cx="0" cy="2057400"/>
          </a:xfrm>
          <a:prstGeom prst="line">
            <a:avLst/>
          </a:prstGeom>
          <a:noFill/>
          <a:ln w="9525">
            <a:solidFill>
              <a:schemeClr val="bg2"/>
            </a:solidFill>
            <a:round/>
            <a:headEnd/>
            <a:tailEnd/>
          </a:ln>
        </p:spPr>
        <p:txBody>
          <a:bodyPr/>
          <a:lstStyle/>
          <a:p>
            <a:endParaRPr lang="en-US">
              <a:latin typeface="Arial" pitchFamily="34" charset="0"/>
              <a:cs typeface="Arial" pitchFamily="34" charset="0"/>
            </a:endParaRPr>
          </a:p>
        </p:txBody>
      </p:sp>
      <p:sp>
        <p:nvSpPr>
          <p:cNvPr id="764949" name="Line 21"/>
          <p:cNvSpPr>
            <a:spLocks noChangeShapeType="1"/>
          </p:cNvSpPr>
          <p:nvPr/>
        </p:nvSpPr>
        <p:spPr bwMode="auto">
          <a:xfrm>
            <a:off x="8186738" y="4114800"/>
            <a:ext cx="0" cy="1981200"/>
          </a:xfrm>
          <a:prstGeom prst="line">
            <a:avLst/>
          </a:prstGeom>
          <a:noFill/>
          <a:ln w="9525">
            <a:solidFill>
              <a:schemeClr val="bg2"/>
            </a:solidFill>
            <a:round/>
            <a:headEnd/>
            <a:tailEnd/>
          </a:ln>
        </p:spPr>
        <p:txBody>
          <a:bodyPr/>
          <a:lstStyle/>
          <a:p>
            <a:endParaRPr lang="en-US">
              <a:latin typeface="Arial" pitchFamily="34" charset="0"/>
              <a:cs typeface="Arial" pitchFamily="34" charset="0"/>
            </a:endParaRPr>
          </a:p>
        </p:txBody>
      </p:sp>
      <p:sp>
        <p:nvSpPr>
          <p:cNvPr id="764950" name="AutoShape 22"/>
          <p:cNvSpPr>
            <a:spLocks noChangeArrowheads="1"/>
          </p:cNvSpPr>
          <p:nvPr/>
        </p:nvSpPr>
        <p:spPr bwMode="auto">
          <a:xfrm>
            <a:off x="4810125" y="3657600"/>
            <a:ext cx="2460625" cy="611188"/>
          </a:xfrm>
          <a:prstGeom prst="cube">
            <a:avLst>
              <a:gd name="adj" fmla="val 25000"/>
            </a:avLst>
          </a:prstGeom>
          <a:solidFill>
            <a:srgbClr val="99FF33"/>
          </a:solidFill>
          <a:ln w="9525">
            <a:solidFill>
              <a:schemeClr val="bg2"/>
            </a:solidFill>
            <a:miter lim="800000"/>
            <a:headEnd/>
            <a:tailEnd/>
          </a:ln>
        </p:spPr>
        <p:txBody>
          <a:bodyPr wrap="none" anchor="ctr"/>
          <a:lstStyle/>
          <a:p>
            <a:pPr algn="ctr" rtl="1"/>
            <a:r>
              <a:rPr lang="ar-SA" b="1" dirty="0">
                <a:solidFill>
                  <a:schemeClr val="bg1"/>
                </a:solidFill>
                <a:latin typeface="Arial" pitchFamily="34" charset="0"/>
                <a:cs typeface="Arial" pitchFamily="34" charset="0"/>
              </a:rPr>
              <a:t>توليد و ارائه </a:t>
            </a:r>
            <a:r>
              <a:rPr lang="fa-IR" b="1" dirty="0">
                <a:solidFill>
                  <a:schemeClr val="bg1"/>
                </a:solidFill>
                <a:latin typeface="Arial" pitchFamily="34" charset="0"/>
                <a:cs typeface="Arial" pitchFamily="34" charset="0"/>
              </a:rPr>
              <a:t>خدمت</a:t>
            </a:r>
            <a:endParaRPr lang="en-US" b="1" dirty="0">
              <a:solidFill>
                <a:schemeClr val="bg1"/>
              </a:solidFill>
              <a:latin typeface="Arial" pitchFamily="34" charset="0"/>
              <a:cs typeface="Arial" pitchFamily="34" charset="0"/>
            </a:endParaRPr>
          </a:p>
        </p:txBody>
      </p:sp>
      <p:sp>
        <p:nvSpPr>
          <p:cNvPr id="764951" name="AutoShape 23"/>
          <p:cNvSpPr>
            <a:spLocks noChangeArrowheads="1"/>
          </p:cNvSpPr>
          <p:nvPr/>
        </p:nvSpPr>
        <p:spPr bwMode="auto">
          <a:xfrm>
            <a:off x="3616325" y="3200400"/>
            <a:ext cx="2459038" cy="611188"/>
          </a:xfrm>
          <a:prstGeom prst="cube">
            <a:avLst>
              <a:gd name="adj" fmla="val 25000"/>
            </a:avLst>
          </a:prstGeom>
          <a:solidFill>
            <a:srgbClr val="99FF33"/>
          </a:solidFill>
          <a:ln w="9525">
            <a:solidFill>
              <a:schemeClr val="bg2"/>
            </a:solidFill>
            <a:miter lim="800000"/>
            <a:headEnd/>
            <a:tailEnd/>
          </a:ln>
        </p:spPr>
        <p:txBody>
          <a:bodyPr wrap="none" anchor="ctr"/>
          <a:lstStyle/>
          <a:p>
            <a:pPr algn="ctr" rtl="1"/>
            <a:r>
              <a:rPr lang="ar-SA" b="1" dirty="0">
                <a:solidFill>
                  <a:schemeClr val="bg1"/>
                </a:solidFill>
                <a:latin typeface="Arial" pitchFamily="34" charset="0"/>
                <a:cs typeface="Arial" pitchFamily="34" charset="0"/>
              </a:rPr>
              <a:t>طراحي فرآيند</a:t>
            </a:r>
            <a:endParaRPr lang="en-US" b="1" dirty="0">
              <a:solidFill>
                <a:schemeClr val="bg1"/>
              </a:solidFill>
              <a:latin typeface="Arial" pitchFamily="34" charset="0"/>
              <a:cs typeface="Arial" pitchFamily="34" charset="0"/>
            </a:endParaRPr>
          </a:p>
        </p:txBody>
      </p:sp>
      <p:sp>
        <p:nvSpPr>
          <p:cNvPr id="764952" name="AutoShape 24"/>
          <p:cNvSpPr>
            <a:spLocks noChangeArrowheads="1"/>
          </p:cNvSpPr>
          <p:nvPr/>
        </p:nvSpPr>
        <p:spPr bwMode="auto">
          <a:xfrm>
            <a:off x="1490663" y="5010150"/>
            <a:ext cx="2462212" cy="533400"/>
          </a:xfrm>
          <a:prstGeom prst="wedgeRoundRectCallout">
            <a:avLst>
              <a:gd name="adj1" fmla="val 43750"/>
              <a:gd name="adj2" fmla="val 87204"/>
              <a:gd name="adj3" fmla="val 16667"/>
            </a:avLst>
          </a:prstGeom>
          <a:solidFill>
            <a:srgbClr val="FFFF00"/>
          </a:solidFill>
          <a:ln w="9525">
            <a:solidFill>
              <a:schemeClr val="bg2"/>
            </a:solidFill>
            <a:miter lim="800000"/>
            <a:headEnd/>
            <a:tailEnd/>
          </a:ln>
        </p:spPr>
        <p:txBody>
          <a:bodyPr/>
          <a:lstStyle/>
          <a:p>
            <a:pPr algn="ctr"/>
            <a:r>
              <a:rPr lang="ar-SA" sz="2000" b="1" dirty="0">
                <a:solidFill>
                  <a:schemeClr val="bg1"/>
                </a:solidFill>
                <a:latin typeface="Arial" pitchFamily="34" charset="0"/>
                <a:cs typeface="Arial" pitchFamily="34" charset="0"/>
              </a:rPr>
              <a:t>سيستم مديريت كيفيت</a:t>
            </a:r>
            <a:endParaRPr lang="en-US" sz="2000" b="1" dirty="0">
              <a:solidFill>
                <a:schemeClr val="bg1"/>
              </a:solidFill>
              <a:latin typeface="Arial" pitchFamily="34" charset="0"/>
              <a:cs typeface="Arial" pitchFamily="34" charset="0"/>
            </a:endParaRPr>
          </a:p>
        </p:txBody>
      </p:sp>
      <p:sp>
        <p:nvSpPr>
          <p:cNvPr id="764953" name="AutoShape 25"/>
          <p:cNvSpPr>
            <a:spLocks noChangeArrowheads="1"/>
          </p:cNvSpPr>
          <p:nvPr/>
        </p:nvSpPr>
        <p:spPr bwMode="auto">
          <a:xfrm>
            <a:off x="2701925" y="2743200"/>
            <a:ext cx="2459038" cy="611188"/>
          </a:xfrm>
          <a:prstGeom prst="cube">
            <a:avLst>
              <a:gd name="adj" fmla="val 25000"/>
            </a:avLst>
          </a:prstGeom>
          <a:solidFill>
            <a:srgbClr val="99FF33"/>
          </a:solidFill>
          <a:ln w="9525">
            <a:solidFill>
              <a:schemeClr val="bg2"/>
            </a:solidFill>
            <a:miter lim="800000"/>
            <a:headEnd/>
            <a:tailEnd/>
          </a:ln>
        </p:spPr>
        <p:txBody>
          <a:bodyPr wrap="none" anchor="ctr"/>
          <a:lstStyle/>
          <a:p>
            <a:pPr algn="ctr" rtl="1"/>
            <a:r>
              <a:rPr lang="ar-SA" b="1" dirty="0">
                <a:solidFill>
                  <a:schemeClr val="bg1"/>
                </a:solidFill>
                <a:latin typeface="Arial" pitchFamily="34" charset="0"/>
                <a:cs typeface="Arial" pitchFamily="34" charset="0"/>
              </a:rPr>
              <a:t>طراحي </a:t>
            </a:r>
            <a:r>
              <a:rPr lang="fa-IR" b="1" dirty="0">
                <a:solidFill>
                  <a:schemeClr val="bg1"/>
                </a:solidFill>
                <a:latin typeface="Arial" pitchFamily="34" charset="0"/>
                <a:cs typeface="Arial" pitchFamily="34" charset="0"/>
              </a:rPr>
              <a:t>خدمت</a:t>
            </a:r>
            <a:endParaRPr lang="en-US" b="1" dirty="0">
              <a:solidFill>
                <a:schemeClr val="bg1"/>
              </a:solidFill>
              <a:latin typeface="Arial" pitchFamily="34" charset="0"/>
              <a:cs typeface="Arial" pitchFamily="34" charset="0"/>
            </a:endParaRPr>
          </a:p>
        </p:txBody>
      </p:sp>
      <p:sp>
        <p:nvSpPr>
          <p:cNvPr id="764954" name="AutoShape 26"/>
          <p:cNvSpPr>
            <a:spLocks noChangeArrowheads="1"/>
          </p:cNvSpPr>
          <p:nvPr/>
        </p:nvSpPr>
        <p:spPr bwMode="auto">
          <a:xfrm>
            <a:off x="1646238" y="2284413"/>
            <a:ext cx="2460625" cy="611187"/>
          </a:xfrm>
          <a:prstGeom prst="cube">
            <a:avLst>
              <a:gd name="adj" fmla="val 25000"/>
            </a:avLst>
          </a:prstGeom>
          <a:solidFill>
            <a:srgbClr val="99FF33"/>
          </a:solidFill>
          <a:ln w="9525">
            <a:solidFill>
              <a:schemeClr val="bg2"/>
            </a:solidFill>
            <a:miter lim="800000"/>
            <a:headEnd/>
            <a:tailEnd/>
          </a:ln>
        </p:spPr>
        <p:txBody>
          <a:bodyPr wrap="none" anchor="ctr"/>
          <a:lstStyle/>
          <a:p>
            <a:pPr algn="ctr"/>
            <a:r>
              <a:rPr lang="ar-SA" b="1" dirty="0">
                <a:solidFill>
                  <a:schemeClr val="bg1"/>
                </a:solidFill>
                <a:latin typeface="Arial" pitchFamily="34" charset="0"/>
                <a:cs typeface="Arial" pitchFamily="34" charset="0"/>
              </a:rPr>
              <a:t>انتخاب طرح اوليه</a:t>
            </a:r>
            <a:endParaRPr lang="en-US" b="1" dirty="0">
              <a:solidFill>
                <a:schemeClr val="bg1"/>
              </a:solidFill>
              <a:latin typeface="Arial" pitchFamily="34" charset="0"/>
              <a:cs typeface="Arial" pitchFamily="34" charset="0"/>
            </a:endParaRPr>
          </a:p>
        </p:txBody>
      </p:sp>
      <p:sp>
        <p:nvSpPr>
          <p:cNvPr id="764955" name="Line 27"/>
          <p:cNvSpPr>
            <a:spLocks noChangeShapeType="1"/>
          </p:cNvSpPr>
          <p:nvPr/>
        </p:nvSpPr>
        <p:spPr bwMode="auto">
          <a:xfrm>
            <a:off x="4810125" y="3784600"/>
            <a:ext cx="0" cy="1752600"/>
          </a:xfrm>
          <a:prstGeom prst="line">
            <a:avLst/>
          </a:prstGeom>
          <a:noFill/>
          <a:ln w="9525">
            <a:solidFill>
              <a:schemeClr val="bg2"/>
            </a:solidFill>
            <a:round/>
            <a:headEnd/>
            <a:tailEnd/>
          </a:ln>
        </p:spPr>
        <p:txBody>
          <a:bodyPr/>
          <a:lstStyle/>
          <a:p>
            <a:endParaRPr lang="en-US">
              <a:latin typeface="Arial" pitchFamily="34" charset="0"/>
              <a:cs typeface="Arial" pitchFamily="34" charset="0"/>
            </a:endParaRPr>
          </a:p>
        </p:txBody>
      </p:sp>
      <p:sp>
        <p:nvSpPr>
          <p:cNvPr id="764956" name="Line 28"/>
          <p:cNvSpPr>
            <a:spLocks noChangeShapeType="1"/>
          </p:cNvSpPr>
          <p:nvPr/>
        </p:nvSpPr>
        <p:spPr bwMode="auto">
          <a:xfrm>
            <a:off x="7115175" y="3779838"/>
            <a:ext cx="0" cy="1757362"/>
          </a:xfrm>
          <a:prstGeom prst="line">
            <a:avLst/>
          </a:prstGeom>
          <a:noFill/>
          <a:ln w="9525">
            <a:solidFill>
              <a:schemeClr val="bg2"/>
            </a:solidFill>
            <a:round/>
            <a:headEnd/>
            <a:tailEnd/>
          </a:ln>
        </p:spPr>
        <p:txBody>
          <a:bodyPr/>
          <a:lstStyle/>
          <a:p>
            <a:endParaRPr lang="en-US">
              <a:latin typeface="Arial" pitchFamily="34" charset="0"/>
              <a:cs typeface="Arial" pitchFamily="34" charset="0"/>
            </a:endParaRPr>
          </a:p>
        </p:txBody>
      </p:sp>
      <p:pic>
        <p:nvPicPr>
          <p:cNvPr id="764957" name="Picture 29" descr="juran"/>
          <p:cNvPicPr>
            <a:picLocks noChangeAspect="1" noChangeArrowheads="1"/>
          </p:cNvPicPr>
          <p:nvPr/>
        </p:nvPicPr>
        <p:blipFill>
          <a:blip r:embed="rId3" cstate="print"/>
          <a:srcRect/>
          <a:stretch>
            <a:fillRect/>
          </a:stretch>
        </p:blipFill>
        <p:spPr bwMode="auto">
          <a:xfrm>
            <a:off x="0" y="0"/>
            <a:ext cx="1524000" cy="1303338"/>
          </a:xfrm>
          <a:prstGeom prst="rect">
            <a:avLst/>
          </a:prstGeom>
          <a:noFill/>
          <a:ln w="9525">
            <a:noFill/>
            <a:miter lim="800000"/>
            <a:headEnd/>
            <a:tailEnd/>
          </a:ln>
        </p:spPr>
      </p:pic>
      <p:sp>
        <p:nvSpPr>
          <p:cNvPr id="49176" name="Rectangle 30"/>
          <p:cNvSpPr>
            <a:spLocks noChangeArrowheads="1"/>
          </p:cNvSpPr>
          <p:nvPr/>
        </p:nvSpPr>
        <p:spPr bwMode="auto">
          <a:xfrm>
            <a:off x="1512888" y="0"/>
            <a:ext cx="5726112" cy="1295400"/>
          </a:xfrm>
          <a:prstGeom prst="rect">
            <a:avLst/>
          </a:prstGeom>
          <a:solidFill>
            <a:srgbClr val="000080"/>
          </a:solidFill>
          <a:ln w="9525">
            <a:noFill/>
            <a:miter lim="800000"/>
            <a:headEnd/>
            <a:tailEnd/>
          </a:ln>
        </p:spPr>
        <p:txBody>
          <a:bodyPr wrap="none" anchor="ctr"/>
          <a:lstStyle/>
          <a:p>
            <a:pPr algn="ctr"/>
            <a:r>
              <a:rPr lang="en-US" sz="2800" b="1" dirty="0">
                <a:latin typeface="Arial" pitchFamily="34" charset="0"/>
                <a:cs typeface="Arial" pitchFamily="34" charset="0"/>
              </a:rPr>
              <a:t>Q</a:t>
            </a:r>
            <a:r>
              <a:rPr lang="en-US" sz="4000" b="1" dirty="0">
                <a:latin typeface="Arial" pitchFamily="34" charset="0"/>
                <a:cs typeface="Arial" pitchFamily="34" charset="0"/>
              </a:rPr>
              <a:t> &amp; </a:t>
            </a:r>
            <a:r>
              <a:rPr lang="en-US" sz="7200" b="1" dirty="0">
                <a:latin typeface="Arial" pitchFamily="34" charset="0"/>
                <a:cs typeface="Arial" pitchFamily="34" charset="0"/>
              </a:rPr>
              <a:t>Q</a:t>
            </a:r>
            <a:endParaRPr lang="en-US" sz="4800" dirty="0">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64931"/>
                                        </p:tgtEl>
                                        <p:attrNameLst>
                                          <p:attrName>style.visibility</p:attrName>
                                        </p:attrNameLst>
                                      </p:cBhvr>
                                      <p:to>
                                        <p:strVal val="visible"/>
                                      </p:to>
                                    </p:set>
                                    <p:animEffect transition="in" filter="wipe(left)">
                                      <p:cBhvr>
                                        <p:cTn id="7" dur="500"/>
                                        <p:tgtEl>
                                          <p:spTgt spid="7649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64936"/>
                                        </p:tgtEl>
                                        <p:attrNameLst>
                                          <p:attrName>style.visibility</p:attrName>
                                        </p:attrNameLst>
                                      </p:cBhvr>
                                      <p:to>
                                        <p:strVal val="visible"/>
                                      </p:to>
                                    </p:set>
                                    <p:animEffect transition="in" filter="wipe(left)">
                                      <p:cBhvr>
                                        <p:cTn id="11" dur="500"/>
                                        <p:tgtEl>
                                          <p:spTgt spid="76493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64940"/>
                                        </p:tgtEl>
                                        <p:attrNameLst>
                                          <p:attrName>style.visibility</p:attrName>
                                        </p:attrNameLst>
                                      </p:cBhvr>
                                      <p:to>
                                        <p:strVal val="visible"/>
                                      </p:to>
                                    </p:set>
                                    <p:animEffect transition="in" filter="wipe(left)">
                                      <p:cBhvr>
                                        <p:cTn id="15" dur="500"/>
                                        <p:tgtEl>
                                          <p:spTgt spid="764940"/>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764954"/>
                                        </p:tgtEl>
                                        <p:attrNameLst>
                                          <p:attrName>style.visibility</p:attrName>
                                        </p:attrNameLst>
                                      </p:cBhvr>
                                      <p:to>
                                        <p:strVal val="visible"/>
                                      </p:to>
                                    </p:set>
                                    <p:animEffect transition="in" filter="slide(fromLeft)">
                                      <p:cBhvr>
                                        <p:cTn id="19" dur="500"/>
                                        <p:tgtEl>
                                          <p:spTgt spid="764954"/>
                                        </p:tgtEl>
                                      </p:cBhvr>
                                    </p:animEffect>
                                  </p:childTnLst>
                                </p:cTn>
                              </p:par>
                            </p:childTnLst>
                          </p:cTn>
                        </p:par>
                        <p:par>
                          <p:cTn id="20" fill="hold">
                            <p:stCondLst>
                              <p:cond delay="2000"/>
                            </p:stCondLst>
                            <p:childTnLst>
                              <p:par>
                                <p:cTn id="21" presetID="12" presetClass="entr" presetSubtype="8" fill="hold" grpId="0" nodeType="afterEffect">
                                  <p:stCondLst>
                                    <p:cond delay="0"/>
                                  </p:stCondLst>
                                  <p:childTnLst>
                                    <p:set>
                                      <p:cBhvr>
                                        <p:cTn id="22" dur="1" fill="hold">
                                          <p:stCondLst>
                                            <p:cond delay="0"/>
                                          </p:stCondLst>
                                        </p:cTn>
                                        <p:tgtEl>
                                          <p:spTgt spid="764953"/>
                                        </p:tgtEl>
                                        <p:attrNameLst>
                                          <p:attrName>style.visibility</p:attrName>
                                        </p:attrNameLst>
                                      </p:cBhvr>
                                      <p:to>
                                        <p:strVal val="visible"/>
                                      </p:to>
                                    </p:set>
                                    <p:animEffect transition="in" filter="slide(fromLeft)">
                                      <p:cBhvr>
                                        <p:cTn id="23" dur="500"/>
                                        <p:tgtEl>
                                          <p:spTgt spid="764953"/>
                                        </p:tgtEl>
                                      </p:cBhvr>
                                    </p:animEffect>
                                  </p:childTnLst>
                                </p:cTn>
                              </p:par>
                            </p:childTnLst>
                          </p:cTn>
                        </p:par>
                        <p:par>
                          <p:cTn id="24" fill="hold">
                            <p:stCondLst>
                              <p:cond delay="2500"/>
                            </p:stCondLst>
                            <p:childTnLst>
                              <p:par>
                                <p:cTn id="25" presetID="12" presetClass="entr" presetSubtype="8" fill="hold" grpId="0" nodeType="afterEffect">
                                  <p:stCondLst>
                                    <p:cond delay="0"/>
                                  </p:stCondLst>
                                  <p:childTnLst>
                                    <p:set>
                                      <p:cBhvr>
                                        <p:cTn id="26" dur="1" fill="hold">
                                          <p:stCondLst>
                                            <p:cond delay="0"/>
                                          </p:stCondLst>
                                        </p:cTn>
                                        <p:tgtEl>
                                          <p:spTgt spid="764951"/>
                                        </p:tgtEl>
                                        <p:attrNameLst>
                                          <p:attrName>style.visibility</p:attrName>
                                        </p:attrNameLst>
                                      </p:cBhvr>
                                      <p:to>
                                        <p:strVal val="visible"/>
                                      </p:to>
                                    </p:set>
                                    <p:animEffect transition="in" filter="slide(fromLeft)">
                                      <p:cBhvr>
                                        <p:cTn id="27" dur="500"/>
                                        <p:tgtEl>
                                          <p:spTgt spid="764951"/>
                                        </p:tgtEl>
                                      </p:cBhvr>
                                    </p:animEffect>
                                  </p:childTnLst>
                                </p:cTn>
                              </p:par>
                            </p:childTnLst>
                          </p:cTn>
                        </p:par>
                        <p:par>
                          <p:cTn id="28" fill="hold">
                            <p:stCondLst>
                              <p:cond delay="3000"/>
                            </p:stCondLst>
                            <p:childTnLst>
                              <p:par>
                                <p:cTn id="29" presetID="12" presetClass="entr" presetSubtype="8" fill="hold" grpId="0" nodeType="afterEffect">
                                  <p:stCondLst>
                                    <p:cond delay="0"/>
                                  </p:stCondLst>
                                  <p:childTnLst>
                                    <p:set>
                                      <p:cBhvr>
                                        <p:cTn id="30" dur="1" fill="hold">
                                          <p:stCondLst>
                                            <p:cond delay="0"/>
                                          </p:stCondLst>
                                        </p:cTn>
                                        <p:tgtEl>
                                          <p:spTgt spid="764950"/>
                                        </p:tgtEl>
                                        <p:attrNameLst>
                                          <p:attrName>style.visibility</p:attrName>
                                        </p:attrNameLst>
                                      </p:cBhvr>
                                      <p:to>
                                        <p:strVal val="visible"/>
                                      </p:to>
                                    </p:set>
                                    <p:animEffect transition="in" filter="slide(fromLeft)">
                                      <p:cBhvr>
                                        <p:cTn id="31" dur="500"/>
                                        <p:tgtEl>
                                          <p:spTgt spid="76495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764941"/>
                                        </p:tgtEl>
                                        <p:attrNameLst>
                                          <p:attrName>style.visibility</p:attrName>
                                        </p:attrNameLst>
                                      </p:cBhvr>
                                      <p:to>
                                        <p:strVal val="visible"/>
                                      </p:to>
                                    </p:set>
                                    <p:animEffect transition="in" filter="wipe(left)">
                                      <p:cBhvr>
                                        <p:cTn id="35" dur="500"/>
                                        <p:tgtEl>
                                          <p:spTgt spid="764941"/>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764937"/>
                                        </p:tgtEl>
                                        <p:attrNameLst>
                                          <p:attrName>style.visibility</p:attrName>
                                        </p:attrNameLst>
                                      </p:cBhvr>
                                      <p:to>
                                        <p:strVal val="visible"/>
                                      </p:to>
                                    </p:set>
                                    <p:animEffect transition="in" filter="wipe(left)">
                                      <p:cBhvr>
                                        <p:cTn id="39" dur="500"/>
                                        <p:tgtEl>
                                          <p:spTgt spid="764937"/>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764930"/>
                                        </p:tgtEl>
                                        <p:attrNameLst>
                                          <p:attrName>style.visibility</p:attrName>
                                        </p:attrNameLst>
                                      </p:cBhvr>
                                      <p:to>
                                        <p:strVal val="visible"/>
                                      </p:to>
                                    </p:set>
                                    <p:animEffect transition="in" filter="wipe(left)">
                                      <p:cBhvr>
                                        <p:cTn id="43" dur="500"/>
                                        <p:tgtEl>
                                          <p:spTgt spid="764930"/>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764932"/>
                                        </p:tgtEl>
                                        <p:attrNameLst>
                                          <p:attrName>style.visibility</p:attrName>
                                        </p:attrNameLst>
                                      </p:cBhvr>
                                      <p:to>
                                        <p:strVal val="visible"/>
                                      </p:to>
                                    </p:set>
                                    <p:animEffect transition="in" filter="wipe(left)">
                                      <p:cBhvr>
                                        <p:cTn id="47" dur="500"/>
                                        <p:tgtEl>
                                          <p:spTgt spid="764932"/>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764957"/>
                                        </p:tgtEl>
                                        <p:attrNameLst>
                                          <p:attrName>style.visibility</p:attrName>
                                        </p:attrNameLst>
                                      </p:cBhvr>
                                      <p:to>
                                        <p:strVal val="visible"/>
                                      </p:to>
                                    </p:set>
                                    <p:animEffect transition="in" filter="dissolve">
                                      <p:cBhvr>
                                        <p:cTn id="56" dur="500"/>
                                        <p:tgtEl>
                                          <p:spTgt spid="764957"/>
                                        </p:tgtEl>
                                      </p:cBhvr>
                                    </p:animEffect>
                                  </p:childTnLst>
                                </p:cTn>
                              </p:par>
                            </p:childTnLst>
                          </p:cTn>
                        </p:par>
                        <p:par>
                          <p:cTn id="57" fill="hold">
                            <p:stCondLst>
                              <p:cond delay="500"/>
                            </p:stCondLst>
                            <p:childTnLst>
                              <p:par>
                                <p:cTn id="58" presetID="12" presetClass="entr" presetSubtype="1" fill="hold" grpId="0" nodeType="afterEffect">
                                  <p:stCondLst>
                                    <p:cond delay="0"/>
                                  </p:stCondLst>
                                  <p:childTnLst>
                                    <p:set>
                                      <p:cBhvr>
                                        <p:cTn id="59" dur="1" fill="hold">
                                          <p:stCondLst>
                                            <p:cond delay="0"/>
                                          </p:stCondLst>
                                        </p:cTn>
                                        <p:tgtEl>
                                          <p:spTgt spid="764955"/>
                                        </p:tgtEl>
                                        <p:attrNameLst>
                                          <p:attrName>style.visibility</p:attrName>
                                        </p:attrNameLst>
                                      </p:cBhvr>
                                      <p:to>
                                        <p:strVal val="visible"/>
                                      </p:to>
                                    </p:set>
                                    <p:animEffect transition="in" filter="slide(fromTop)">
                                      <p:cBhvr>
                                        <p:cTn id="60" dur="500"/>
                                        <p:tgtEl>
                                          <p:spTgt spid="764955"/>
                                        </p:tgtEl>
                                      </p:cBhvr>
                                    </p:animEffect>
                                  </p:childTnLst>
                                </p:cTn>
                              </p:par>
                            </p:childTnLst>
                          </p:cTn>
                        </p:par>
                        <p:par>
                          <p:cTn id="61" fill="hold">
                            <p:stCondLst>
                              <p:cond delay="1000"/>
                            </p:stCondLst>
                            <p:childTnLst>
                              <p:par>
                                <p:cTn id="62" presetID="12" presetClass="entr" presetSubtype="1" fill="hold" grpId="0" nodeType="afterEffect">
                                  <p:stCondLst>
                                    <p:cond delay="0"/>
                                  </p:stCondLst>
                                  <p:childTnLst>
                                    <p:set>
                                      <p:cBhvr>
                                        <p:cTn id="63" dur="1" fill="hold">
                                          <p:stCondLst>
                                            <p:cond delay="0"/>
                                          </p:stCondLst>
                                        </p:cTn>
                                        <p:tgtEl>
                                          <p:spTgt spid="764956"/>
                                        </p:tgtEl>
                                        <p:attrNameLst>
                                          <p:attrName>style.visibility</p:attrName>
                                        </p:attrNameLst>
                                      </p:cBhvr>
                                      <p:to>
                                        <p:strVal val="visible"/>
                                      </p:to>
                                    </p:set>
                                    <p:animEffect transition="in" filter="slide(fromTop)">
                                      <p:cBhvr>
                                        <p:cTn id="64" dur="500"/>
                                        <p:tgtEl>
                                          <p:spTgt spid="764956"/>
                                        </p:tgtEl>
                                      </p:cBhvr>
                                    </p:animEffect>
                                  </p:childTnLst>
                                </p:cTn>
                              </p:par>
                            </p:childTnLst>
                          </p:cTn>
                        </p:par>
                        <p:par>
                          <p:cTn id="65" fill="hold">
                            <p:stCondLst>
                              <p:cond delay="1500"/>
                            </p:stCondLst>
                            <p:childTnLst>
                              <p:par>
                                <p:cTn id="66" presetID="12" presetClass="entr" presetSubtype="1"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slide(fromTop)">
                                      <p:cBhvr>
                                        <p:cTn id="68" dur="500"/>
                                        <p:tgtEl>
                                          <p:spTgt spid="3"/>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1" fill="hold" grpId="0" nodeType="clickEffect">
                                  <p:stCondLst>
                                    <p:cond delay="0"/>
                                  </p:stCondLst>
                                  <p:childTnLst>
                                    <p:set>
                                      <p:cBhvr>
                                        <p:cTn id="72" dur="1" fill="hold">
                                          <p:stCondLst>
                                            <p:cond delay="0"/>
                                          </p:stCondLst>
                                        </p:cTn>
                                        <p:tgtEl>
                                          <p:spTgt spid="764948"/>
                                        </p:tgtEl>
                                        <p:attrNameLst>
                                          <p:attrName>style.visibility</p:attrName>
                                        </p:attrNameLst>
                                      </p:cBhvr>
                                      <p:to>
                                        <p:strVal val="visible"/>
                                      </p:to>
                                    </p:set>
                                    <p:animEffect transition="in" filter="slide(fromTop)">
                                      <p:cBhvr>
                                        <p:cTn id="73" dur="500"/>
                                        <p:tgtEl>
                                          <p:spTgt spid="764948"/>
                                        </p:tgtEl>
                                      </p:cBhvr>
                                    </p:animEffect>
                                  </p:childTnLst>
                                </p:cTn>
                              </p:par>
                            </p:childTnLst>
                          </p:cTn>
                        </p:par>
                        <p:par>
                          <p:cTn id="74" fill="hold">
                            <p:stCondLst>
                              <p:cond delay="500"/>
                            </p:stCondLst>
                            <p:childTnLst>
                              <p:par>
                                <p:cTn id="75" presetID="12" presetClass="entr" presetSubtype="1" fill="hold" grpId="0" nodeType="afterEffect">
                                  <p:stCondLst>
                                    <p:cond delay="0"/>
                                  </p:stCondLst>
                                  <p:childTnLst>
                                    <p:set>
                                      <p:cBhvr>
                                        <p:cTn id="76" dur="1" fill="hold">
                                          <p:stCondLst>
                                            <p:cond delay="0"/>
                                          </p:stCondLst>
                                        </p:cTn>
                                        <p:tgtEl>
                                          <p:spTgt spid="764949"/>
                                        </p:tgtEl>
                                        <p:attrNameLst>
                                          <p:attrName>style.visibility</p:attrName>
                                        </p:attrNameLst>
                                      </p:cBhvr>
                                      <p:to>
                                        <p:strVal val="visible"/>
                                      </p:to>
                                    </p:set>
                                    <p:animEffect transition="in" filter="slide(fromTop)">
                                      <p:cBhvr>
                                        <p:cTn id="77" dur="500"/>
                                        <p:tgtEl>
                                          <p:spTgt spid="764949"/>
                                        </p:tgtEl>
                                      </p:cBhvr>
                                    </p:animEffect>
                                  </p:childTnLst>
                                </p:cTn>
                              </p:par>
                            </p:childTnLst>
                          </p:cTn>
                        </p:par>
                        <p:par>
                          <p:cTn id="78" fill="hold">
                            <p:stCondLst>
                              <p:cond delay="1000"/>
                            </p:stCondLst>
                            <p:childTnLst>
                              <p:par>
                                <p:cTn id="79" presetID="12" presetClass="entr" presetSubtype="1" fill="hold" nodeType="afterEffect">
                                  <p:stCondLst>
                                    <p:cond delay="0"/>
                                  </p:stCondLst>
                                  <p:childTnLst>
                                    <p:set>
                                      <p:cBhvr>
                                        <p:cTn id="80" dur="1" fill="hold">
                                          <p:stCondLst>
                                            <p:cond delay="0"/>
                                          </p:stCondLst>
                                        </p:cTn>
                                        <p:tgtEl>
                                          <p:spTgt spid="4"/>
                                        </p:tgtEl>
                                        <p:attrNameLst>
                                          <p:attrName>style.visibility</p:attrName>
                                        </p:attrNameLst>
                                      </p:cBhvr>
                                      <p:to>
                                        <p:strVal val="visible"/>
                                      </p:to>
                                    </p:set>
                                    <p:animEffect transition="in" filter="slide(fromTop)">
                                      <p:cBhvr>
                                        <p:cTn id="81" dur="500"/>
                                        <p:tgtEl>
                                          <p:spTgt spid="4"/>
                                        </p:tgtEl>
                                      </p:cBhvr>
                                    </p:animEffect>
                                  </p:childTnLst>
                                </p:cTn>
                              </p:par>
                            </p:childTnLst>
                          </p:cTn>
                        </p:par>
                        <p:par>
                          <p:cTn id="82" fill="hold">
                            <p:stCondLst>
                              <p:cond delay="1500"/>
                            </p:stCondLst>
                            <p:childTnLst>
                              <p:par>
                                <p:cTn id="83" presetID="22" presetClass="entr" presetSubtype="2" fill="hold" grpId="0" nodeType="afterEffect">
                                  <p:stCondLst>
                                    <p:cond delay="0"/>
                                  </p:stCondLst>
                                  <p:childTnLst>
                                    <p:set>
                                      <p:cBhvr>
                                        <p:cTn id="84" dur="1" fill="hold">
                                          <p:stCondLst>
                                            <p:cond delay="0"/>
                                          </p:stCondLst>
                                        </p:cTn>
                                        <p:tgtEl>
                                          <p:spTgt spid="764952"/>
                                        </p:tgtEl>
                                        <p:attrNameLst>
                                          <p:attrName>style.visibility</p:attrName>
                                        </p:attrNameLst>
                                      </p:cBhvr>
                                      <p:to>
                                        <p:strVal val="visible"/>
                                      </p:to>
                                    </p:set>
                                    <p:animEffect transition="in" filter="wipe(right)">
                                      <p:cBhvr>
                                        <p:cTn id="85" dur="500"/>
                                        <p:tgtEl>
                                          <p:spTgt spid="7649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4932" grpId="0" animBg="1"/>
      <p:bldP spid="764936" grpId="0" animBg="1"/>
      <p:bldP spid="764937" grpId="0" animBg="1" autoUpdateAnimBg="0"/>
      <p:bldP spid="764940" grpId="0" autoUpdateAnimBg="0"/>
      <p:bldP spid="764941" grpId="0" autoUpdateAnimBg="0"/>
      <p:bldP spid="764948" grpId="0" animBg="1"/>
      <p:bldP spid="764949" grpId="0" animBg="1"/>
      <p:bldP spid="764950" grpId="0" animBg="1" autoUpdateAnimBg="0"/>
      <p:bldP spid="764951" grpId="0" animBg="1" autoUpdateAnimBg="0"/>
      <p:bldP spid="764952" grpId="0" animBg="1" autoUpdateAnimBg="0"/>
      <p:bldP spid="764953" grpId="0" animBg="1" autoUpdateAnimBg="0"/>
      <p:bldP spid="764954" grpId="0" animBg="1" autoUpdateAnimBg="0"/>
      <p:bldP spid="764955" grpId="0" animBg="1"/>
      <p:bldP spid="764956"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285720" y="714356"/>
            <a:ext cx="8464550" cy="3429024"/>
          </a:xfrm>
          <a:prstGeom prst="rect">
            <a:avLst/>
          </a:prstGeom>
          <a:noFill/>
          <a:ln w="9525">
            <a:noFill/>
            <a:miter lim="800000"/>
            <a:headEnd/>
            <a:tailEnd/>
          </a:ln>
        </p:spPr>
        <p:txBody>
          <a:bodyPr/>
          <a:lstStyle/>
          <a:p>
            <a:pPr>
              <a:lnSpc>
                <a:spcPct val="60000"/>
              </a:lnSpc>
              <a:spcBef>
                <a:spcPct val="20000"/>
              </a:spcBef>
            </a:pPr>
            <a:endParaRPr lang="en-US" sz="3200" b="1" kern="10" dirty="0" smtClean="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endParaRPr>
          </a:p>
          <a:p>
            <a:pPr>
              <a:lnSpc>
                <a:spcPct val="60000"/>
              </a:lnSpc>
              <a:spcBef>
                <a:spcPct val="20000"/>
              </a:spcBef>
            </a:pPr>
            <a:r>
              <a:rPr lang="en-US" sz="3200" b="1" kern="10" dirty="0" smtClean="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5.6 </a:t>
            </a:r>
            <a:r>
              <a:rPr lang="en-US" sz="3200" b="1" kern="10" dirty="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Assuring quality of examination procedure</a:t>
            </a:r>
          </a:p>
          <a:p>
            <a:pPr>
              <a:lnSpc>
                <a:spcPct val="6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5.6.1 internal quality control systems</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5.6.2 uncertainty of results</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5.6.3 calibration of measuring systems</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5.6.4 </a:t>
            </a:r>
            <a:r>
              <a:rPr lang="en-US"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interlaboratory</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comparisons</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5.6.5 acceptability of procedures</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5.6.6 different procedures or equipment</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5.6.7 records/comparisons</a:t>
            </a:r>
          </a:p>
        </p:txBody>
      </p:sp>
      <p:pic>
        <p:nvPicPr>
          <p:cNvPr id="3" name="Picture 2" descr="icons_group_QALab_Supp123.gif"/>
          <p:cNvPicPr>
            <a:picLocks noChangeAspect="1"/>
          </p:cNvPicPr>
          <p:nvPr/>
        </p:nvPicPr>
        <p:blipFill>
          <a:blip r:embed="rId3" cstate="print"/>
          <a:stretch>
            <a:fillRect/>
          </a:stretch>
        </p:blipFill>
        <p:spPr>
          <a:xfrm>
            <a:off x="2447935" y="4157683"/>
            <a:ext cx="3552825" cy="2200275"/>
          </a:xfrm>
          <a:prstGeom prst="rect">
            <a:avLst/>
          </a:prstGeom>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rot="19478908">
            <a:off x="295605" y="2376390"/>
            <a:ext cx="8501122" cy="1755510"/>
          </a:xfrm>
          <a:prstGeom prst="rect">
            <a:avLst/>
          </a:prstGeom>
          <a:noFill/>
          <a:ln w="9525">
            <a:noFill/>
            <a:miter lim="800000"/>
            <a:headEnd/>
            <a:tailEnd/>
          </a:ln>
        </p:spPr>
        <p:txBody>
          <a:bodyPr/>
          <a:lstStyle/>
          <a:p>
            <a:pPr>
              <a:lnSpc>
                <a:spcPct val="60000"/>
              </a:lnSpc>
              <a:spcBef>
                <a:spcPct val="20000"/>
              </a:spcBef>
            </a:pPr>
            <a:r>
              <a:rPr lang="en-US" sz="3200" b="1" kern="10" dirty="0" smtClean="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5.7 </a:t>
            </a:r>
            <a:r>
              <a:rPr lang="en-US" sz="3200" b="1" kern="10" dirty="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post examination procedure</a:t>
            </a:r>
          </a:p>
          <a:p>
            <a:pPr>
              <a:lnSpc>
                <a:spcPct val="70000"/>
              </a:lnSpc>
              <a:spcBef>
                <a:spcPct val="20000"/>
              </a:spcBef>
            </a:pPr>
            <a:r>
              <a:rPr lang="en-US" sz="3200" b="1" dirty="0">
                <a:solidFill>
                  <a:srgbClr val="003300"/>
                </a:solidFill>
                <a:latin typeface="Cordia New" pitchFamily="34" charset="-34"/>
                <a:cs typeface="Cordia New" pitchFamily="34" charset="-34"/>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5.7.1 Authorized personnel - review the results</a:t>
            </a:r>
          </a:p>
          <a:p>
            <a:pPr lvl="1">
              <a:lnSpc>
                <a:spcPct val="70000"/>
              </a:lnSpc>
              <a:spcBef>
                <a:spcPct val="20000"/>
              </a:spcBef>
            </a:pP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5</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.7.2 Storage of the primary sample - policy</a:t>
            </a:r>
          </a:p>
          <a:p>
            <a:pPr lvl="1">
              <a:lnSpc>
                <a:spcPct val="7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5.7.3 Safe disposal of samples - waste management</a:t>
            </a:r>
            <a:endParaRPr lang="en-US" b="1" dirty="0" smtClean="0">
              <a:solidFill>
                <a:srgbClr val="003300"/>
              </a:solidFill>
              <a:latin typeface="Cordia New" pitchFamily="34" charset="-34"/>
              <a:cs typeface="Cordia New" pitchFamily="34" charset="-34"/>
            </a:endParaRPr>
          </a:p>
        </p:txBody>
      </p:sp>
      <p:pic>
        <p:nvPicPr>
          <p:cNvPr id="6" name="Picture 5" descr="ScienceLabReport_pdf_00.jpg"/>
          <p:cNvPicPr>
            <a:picLocks noChangeAspect="1"/>
          </p:cNvPicPr>
          <p:nvPr/>
        </p:nvPicPr>
        <p:blipFill>
          <a:blip r:embed="rId3" cstate="print"/>
          <a:stretch>
            <a:fillRect/>
          </a:stretch>
        </p:blipFill>
        <p:spPr>
          <a:xfrm>
            <a:off x="571472" y="214290"/>
            <a:ext cx="2214578" cy="2870749"/>
          </a:xfrm>
          <a:prstGeom prst="rect">
            <a:avLst/>
          </a:prstGeom>
        </p:spPr>
      </p:pic>
      <p:pic>
        <p:nvPicPr>
          <p:cNvPr id="7" name="Picture 6" descr="CreditReportIllustration.jpg"/>
          <p:cNvPicPr>
            <a:picLocks noChangeAspect="1"/>
          </p:cNvPicPr>
          <p:nvPr/>
        </p:nvPicPr>
        <p:blipFill>
          <a:blip r:embed="rId4" cstate="print"/>
          <a:stretch>
            <a:fillRect/>
          </a:stretch>
        </p:blipFill>
        <p:spPr>
          <a:xfrm>
            <a:off x="5715008" y="3786190"/>
            <a:ext cx="3009014" cy="2380300"/>
          </a:xfrm>
          <a:prstGeom prst="rect">
            <a:avLst/>
          </a:prstGeom>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3"/>
          <p:cNvGraphicFramePr>
            <a:graphicFrameLocks noChangeAspect="1"/>
          </p:cNvGraphicFramePr>
          <p:nvPr/>
        </p:nvGraphicFramePr>
        <p:xfrm>
          <a:off x="468313" y="3213100"/>
          <a:ext cx="1524000" cy="2144726"/>
        </p:xfrm>
        <a:graphic>
          <a:graphicData uri="http://schemas.openxmlformats.org/presentationml/2006/ole">
            <p:oleObj spid="_x0000_s6146" name="Clip" r:id="rId4" imgW="3192120" imgH="3749400" progId="">
              <p:embed/>
            </p:oleObj>
          </a:graphicData>
        </a:graphic>
      </p:graphicFrame>
      <p:sp>
        <p:nvSpPr>
          <p:cNvPr id="4" name="TextBox 3"/>
          <p:cNvSpPr txBox="1"/>
          <p:nvPr/>
        </p:nvSpPr>
        <p:spPr>
          <a:xfrm rot="5656062">
            <a:off x="532708" y="3887303"/>
            <a:ext cx="1298205" cy="523220"/>
          </a:xfrm>
          <a:prstGeom prst="rect">
            <a:avLst/>
          </a:prstGeom>
          <a:noFill/>
        </p:spPr>
        <p:txBody>
          <a:bodyPr wrap="square" rtlCol="0">
            <a:spAutoFit/>
          </a:bodyPr>
          <a:lstStyle/>
          <a:p>
            <a:r>
              <a:rPr lang="en-US" i="1" dirty="0" smtClean="0">
                <a:solidFill>
                  <a:srgbClr val="FF0000"/>
                </a:solidFill>
                <a:effectLst>
                  <a:outerShdw blurRad="38100" dist="38100" dir="2700000" algn="tl">
                    <a:srgbClr val="000000">
                      <a:alpha val="43137"/>
                    </a:srgbClr>
                  </a:outerShdw>
                </a:effectLst>
              </a:rPr>
              <a:t>Reporting</a:t>
            </a:r>
            <a:endParaRPr lang="en-US" i="1" dirty="0">
              <a:solidFill>
                <a:srgbClr val="FF0000"/>
              </a:solidFill>
              <a:effectLst>
                <a:outerShdw blurRad="38100" dist="38100" dir="2700000" algn="tl">
                  <a:srgbClr val="000000">
                    <a:alpha val="43137"/>
                  </a:srgbClr>
                </a:outerShdw>
              </a:effectLst>
            </a:endParaRPr>
          </a:p>
        </p:txBody>
      </p:sp>
      <p:sp>
        <p:nvSpPr>
          <p:cNvPr id="5" name="Rectangle 4"/>
          <p:cNvSpPr>
            <a:spLocks noChangeArrowheads="1"/>
          </p:cNvSpPr>
          <p:nvPr/>
        </p:nvSpPr>
        <p:spPr bwMode="auto">
          <a:xfrm>
            <a:off x="333404" y="357166"/>
            <a:ext cx="8382000" cy="5643602"/>
          </a:xfrm>
          <a:prstGeom prst="rect">
            <a:avLst/>
          </a:prstGeom>
          <a:noFill/>
          <a:ln w="9525">
            <a:noFill/>
            <a:miter lim="800000"/>
            <a:headEnd/>
            <a:tailEnd/>
          </a:ln>
        </p:spPr>
        <p:txBody>
          <a:bodyPr/>
          <a:lstStyle/>
          <a:p>
            <a:pPr marL="342900" indent="-342900">
              <a:lnSpc>
                <a:spcPct val="50000"/>
              </a:lnSpc>
              <a:spcBef>
                <a:spcPct val="20000"/>
              </a:spcBef>
            </a:pPr>
            <a:endParaRPr lang="en-US" sz="3200" b="1" kern="10" dirty="0" smtClean="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endParaRPr>
          </a:p>
          <a:p>
            <a:pPr marL="342900" indent="-342900">
              <a:lnSpc>
                <a:spcPct val="50000"/>
              </a:lnSpc>
              <a:spcBef>
                <a:spcPct val="20000"/>
              </a:spcBef>
            </a:pPr>
            <a:r>
              <a:rPr lang="en-US" sz="3200" b="1" kern="10" dirty="0" smtClean="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5.8 </a:t>
            </a:r>
            <a:r>
              <a:rPr lang="en-US" sz="3200" b="1" kern="10" dirty="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Reporting of results</a:t>
            </a:r>
          </a:p>
          <a:p>
            <a:pPr marL="342900" indent="-342900">
              <a:lnSpc>
                <a:spcPct val="50000"/>
              </a:lnSpc>
              <a:spcBef>
                <a:spcPct val="20000"/>
              </a:spcBef>
            </a:pP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marL="342900" indent="-342900">
              <a:lnSpc>
                <a:spcPct val="5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5.8.1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Report form </a:t>
            </a:r>
          </a:p>
          <a:p>
            <a:pPr marL="342900" indent="-342900">
              <a:lnSpc>
                <a:spcPct val="50000"/>
              </a:lnSpc>
              <a:spcBef>
                <a:spcPct val="20000"/>
              </a:spcBef>
            </a:pP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marL="342900" indent="-342900">
              <a:lnSpc>
                <a:spcPct val="5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5.8.2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Received results with agree-upon time interval</a:t>
            </a:r>
          </a:p>
          <a:p>
            <a:pPr marL="342900" indent="-342900">
              <a:lnSpc>
                <a:spcPct val="50000"/>
              </a:lnSpc>
              <a:spcBef>
                <a:spcPct val="20000"/>
              </a:spcBef>
            </a:pP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marL="342900" indent="-342900">
              <a:lnSpc>
                <a:spcPct val="5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5.8.3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legible</a:t>
            </a:r>
            <a:r>
              <a:rPr lang="en-US" b="1" dirty="0">
                <a:solidFill>
                  <a:srgbClr val="003300"/>
                </a:solidFill>
                <a:latin typeface="Cordia New" pitchFamily="34" charset="-34"/>
                <a:cs typeface="Cordia New" pitchFamily="34" charset="-34"/>
              </a:rPr>
              <a:t>	</a:t>
            </a: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clear</a:t>
            </a:r>
          </a:p>
          <a:p>
            <a:pPr marL="342900"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lab identification no.</a:t>
            </a:r>
          </a:p>
          <a:p>
            <a:pPr marL="800100" lvl="1"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patient identification no.</a:t>
            </a:r>
          </a:p>
          <a:p>
            <a:pPr marL="342900"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requester</a:t>
            </a:r>
          </a:p>
          <a:p>
            <a:pPr marL="342900"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date of sample collection</a:t>
            </a:r>
          </a:p>
          <a:p>
            <a:pPr marL="342900"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date of releasing of report</a:t>
            </a:r>
          </a:p>
          <a:p>
            <a:pPr marL="342900"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SI unit</a:t>
            </a:r>
          </a:p>
          <a:p>
            <a:pPr marL="342900"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biological reference interval </a:t>
            </a:r>
          </a:p>
          <a:p>
            <a:pPr marL="342900"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interpretation</a:t>
            </a:r>
          </a:p>
          <a:p>
            <a:pPr marL="342900"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other comments</a:t>
            </a:r>
          </a:p>
          <a:p>
            <a:pPr marL="342900"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person releasing of report</a:t>
            </a:r>
          </a:p>
          <a:p>
            <a:pPr marL="342900"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original or corrected results</a:t>
            </a:r>
          </a:p>
          <a:p>
            <a:pPr marL="342900" indent="-342900">
              <a:lnSpc>
                <a:spcPct val="40000"/>
              </a:lnSpc>
              <a:spcBef>
                <a:spcPct val="20000"/>
              </a:spcBef>
            </a:pP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signature</a:t>
            </a:r>
            <a:endParaRPr lang="en-US" b="1" dirty="0">
              <a:solidFill>
                <a:schemeClr val="bg1"/>
              </a:solidFill>
              <a:latin typeface="Cordia New" pitchFamily="34" charset="-34"/>
              <a:cs typeface="Cordia New" pitchFamily="34" charset="-34"/>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ChangeArrowheads="1"/>
          </p:cNvSpPr>
          <p:nvPr/>
        </p:nvSpPr>
        <p:spPr bwMode="auto">
          <a:xfrm>
            <a:off x="219100" y="571480"/>
            <a:ext cx="8639180" cy="5572164"/>
          </a:xfrm>
          <a:prstGeom prst="rect">
            <a:avLst/>
          </a:prstGeom>
          <a:noFill/>
          <a:ln w="9525">
            <a:noFill/>
            <a:miter lim="800000"/>
            <a:headEnd/>
            <a:tailEnd/>
          </a:ln>
        </p:spPr>
        <p:txBody>
          <a:bodyPr/>
          <a:lstStyle/>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5.8.4 vocabulary</a:t>
            </a: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5.8.5 primary </a:t>
            </a:r>
            <a:r>
              <a:rPr lang="en-US" sz="24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sample quality </a:t>
            </a:r>
            <a:endPar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5.8.6 </a:t>
            </a: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retain copy </a:t>
            </a: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5.8.7 </a:t>
            </a: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critical properties - immediate notify</a:t>
            </a: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5.8.8 </a:t>
            </a: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alert / critical interval </a:t>
            </a: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5.8.9 </a:t>
            </a: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interim report / final report </a:t>
            </a: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5.8.10 </a:t>
            </a: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maintain record (critical interval)</a:t>
            </a: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5.8.11 </a:t>
            </a:r>
            <a:r>
              <a:rPr 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turnaround </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time</a:t>
            </a: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5.8.12 results from referring lab - procedure to verify correctness</a:t>
            </a: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5.8.13 procedure for releasing of results </a:t>
            </a: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5.8.14 telephone &amp; electronic means </a:t>
            </a: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5.8.15 procedure - alteration of report original shall remain</a:t>
            </a:r>
          </a:p>
          <a:p>
            <a:pPr>
              <a:spcBef>
                <a:spcPct val="20000"/>
              </a:spcBef>
            </a:pP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5.8.16 subsequent cumulative reports</a:t>
            </a:r>
          </a:p>
        </p:txBody>
      </p:sp>
      <p:pic>
        <p:nvPicPr>
          <p:cNvPr id="4" name="Picture 3" descr="0A149AE99AB6B559D3C4671DA45A39A2C1EC2C21.gif"/>
          <p:cNvPicPr>
            <a:picLocks noChangeAspect="1"/>
          </p:cNvPicPr>
          <p:nvPr/>
        </p:nvPicPr>
        <p:blipFill>
          <a:blip r:embed="rId3" cstate="print"/>
          <a:stretch>
            <a:fillRect/>
          </a:stretch>
        </p:blipFill>
        <p:spPr>
          <a:xfrm>
            <a:off x="6234143" y="428604"/>
            <a:ext cx="2481261" cy="2507564"/>
          </a:xfrm>
          <a:prstGeom prst="rect">
            <a:avLst/>
          </a:prstGeom>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3" cstate="print"/>
          <a:srcRect/>
          <a:stretch>
            <a:fillRect/>
          </a:stretch>
        </p:blipFill>
        <p:spPr bwMode="auto">
          <a:xfrm>
            <a:off x="714348" y="1214422"/>
            <a:ext cx="7751218" cy="4271978"/>
          </a:xfrm>
          <a:prstGeom prst="rect">
            <a:avLst/>
          </a:prstGeom>
          <a:noFill/>
          <a:ln w="9525">
            <a:noFill/>
            <a:miter lim="800000"/>
            <a:headEnd/>
            <a:tailEnd/>
          </a:ln>
        </p:spPr>
      </p:pic>
      <p:sp>
        <p:nvSpPr>
          <p:cNvPr id="65539" name="WordArt 3"/>
          <p:cNvSpPr>
            <a:spLocks noChangeArrowheads="1" noChangeShapeType="1" noTextEdit="1"/>
          </p:cNvSpPr>
          <p:nvPr/>
        </p:nvSpPr>
        <p:spPr bwMode="auto">
          <a:xfrm rot="19935140">
            <a:off x="1207356" y="2842012"/>
            <a:ext cx="6870664" cy="752475"/>
          </a:xfrm>
          <a:prstGeom prst="rect">
            <a:avLst/>
          </a:prstGeom>
        </p:spPr>
        <p:txBody>
          <a:bodyPr wrap="none" fromWordArt="1">
            <a:prstTxWarp prst="textPlain">
              <a:avLst>
                <a:gd name="adj" fmla="val 50000"/>
              </a:avLst>
            </a:prstTxWarp>
          </a:bodyPr>
          <a:lstStyle/>
          <a:p>
            <a:pPr algn="ctr"/>
            <a:r>
              <a:rPr lang="en-US" sz="36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Browallia New"/>
                <a:cs typeface="Browallia New"/>
              </a:rPr>
              <a:t>ISO 15189</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6553200" y="6356350"/>
            <a:ext cx="2133600" cy="365125"/>
          </a:xfrm>
          <a:prstGeom prst="rect">
            <a:avLst/>
          </a:prstGeom>
        </p:spPr>
        <p:txBody>
          <a:bodyPr/>
          <a:lstStyle/>
          <a:p>
            <a:fld id="{BCF2318C-2E1F-4063-9205-46BCC285A5F3}" type="slidenum">
              <a:rPr lang="en-US" smtClean="0"/>
              <a:pPr/>
              <a:t>11</a:t>
            </a:fld>
            <a:endParaRPr lang="en-US" dirty="0"/>
          </a:p>
        </p:txBody>
      </p:sp>
      <p:sp>
        <p:nvSpPr>
          <p:cNvPr id="6" name="Rectangle 2"/>
          <p:cNvSpPr txBox="1">
            <a:spLocks noChangeArrowheads="1"/>
          </p:cNvSpPr>
          <p:nvPr/>
        </p:nvSpPr>
        <p:spPr bwMode="auto">
          <a:xfrm>
            <a:off x="2643174" y="1928802"/>
            <a:ext cx="3714776" cy="97155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fa-IR" altLang="en-US" sz="6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Zar" pitchFamily="2" charset="-78"/>
              </a:rPr>
              <a:t>Q</a:t>
            </a:r>
            <a:r>
              <a:rPr lang="en-US" altLang="en-US" sz="6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B Zar" pitchFamily="2" charset="-78"/>
              </a:rPr>
              <a:t> or q?</a:t>
            </a:r>
          </a:p>
        </p:txBody>
      </p:sp>
      <p:pic>
        <p:nvPicPr>
          <p:cNvPr id="36" name="Picture 35" descr="bigq.jpg"/>
          <p:cNvPicPr>
            <a:picLocks noChangeAspect="1"/>
          </p:cNvPicPr>
          <p:nvPr/>
        </p:nvPicPr>
        <p:blipFill>
          <a:blip r:embed="rId2" cstate="print"/>
          <a:stretch>
            <a:fillRect/>
          </a:stretch>
        </p:blipFill>
        <p:spPr>
          <a:xfrm>
            <a:off x="6588466" y="1730690"/>
            <a:ext cx="1341120" cy="1341120"/>
          </a:xfrm>
          <a:prstGeom prst="rect">
            <a:avLst/>
          </a:prstGeom>
        </p:spPr>
      </p:pic>
      <p:sp>
        <p:nvSpPr>
          <p:cNvPr id="13" name="Rectangle 2"/>
          <p:cNvSpPr txBox="1">
            <a:spLocks noChangeArrowheads="1"/>
          </p:cNvSpPr>
          <p:nvPr/>
        </p:nvSpPr>
        <p:spPr>
          <a:xfrm>
            <a:off x="1962160" y="3357562"/>
            <a:ext cx="4610104" cy="2143140"/>
          </a:xfrm>
          <a:prstGeom prst="rect">
            <a:avLst/>
          </a:prstGeom>
        </p:spPr>
        <p:txBody>
          <a:bodyPr vert="horz" lIns="91440" tIns="45720" rIns="91440" bIns="45720" rtlCol="0" anchor="ctr">
            <a:normAutofit/>
          </a:bodyPr>
          <a:lstStyle/>
          <a:p>
            <a:pPr marL="0" marR="0" lvl="0" indent="0" algn="just" defTabSz="914400" rtl="1" eaLnBrk="1" fontAlgn="auto" latinLnBrk="0" hangingPunct="1">
              <a:lnSpc>
                <a:spcPct val="100000"/>
              </a:lnSpc>
              <a:spcBef>
                <a:spcPct val="0"/>
              </a:spcBef>
              <a:spcAft>
                <a:spcPts val="0"/>
              </a:spcAft>
              <a:buClrTx/>
              <a:buSzTx/>
              <a:buFontTx/>
              <a:buNone/>
              <a:tabLst/>
              <a:defRPr/>
            </a:pPr>
            <a:r>
              <a:rPr kumimoji="0" lang="ar-SA"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t>كيفيت از تعريف تطابق با مشخصات</a:t>
            </a:r>
            <a:br>
              <a:rPr kumimoji="0" lang="ar-SA"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br>
            <a:r>
              <a:rPr kumimoji="0" lang="ar-SA"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t> تعيين  شده  ( </a:t>
            </a:r>
            <a:r>
              <a:rPr kumimoji="0" lang="en-US"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t>q</a:t>
            </a:r>
            <a:r>
              <a:rPr kumimoji="0" lang="ar-SA"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t> )  به جلب رضايت</a:t>
            </a:r>
            <a:br>
              <a:rPr kumimoji="0" lang="ar-SA"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br>
            <a:r>
              <a:rPr kumimoji="0" lang="ar-SA"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t>مشتري وسود آوري شركت از طريق</a:t>
            </a:r>
            <a:br>
              <a:rPr kumimoji="0" lang="ar-SA"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br>
            <a:r>
              <a:rPr kumimoji="0" lang="ar-SA"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t> تامين نيازها و انتظارات  مشتري  و</a:t>
            </a:r>
            <a:br>
              <a:rPr kumimoji="0" lang="ar-SA"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br>
            <a:r>
              <a:rPr kumimoji="0" lang="ar-SA"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t> خشنود   سازي  وي  ( </a:t>
            </a:r>
            <a:r>
              <a:rPr kumimoji="0" lang="en-US"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t>Q</a:t>
            </a:r>
            <a:r>
              <a:rPr kumimoji="0" lang="ar-SA" altLang="en-US" sz="2400" b="1" i="0" u="none" strike="noStrike" kern="120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B Zar" pitchFamily="2" charset="-78"/>
              </a:rPr>
              <a:t>)  رسيده است .</a:t>
            </a:r>
            <a:endParaRPr kumimoji="0" lang="en-US"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mn-lt"/>
              <a:ea typeface="+mn-ea"/>
              <a:cs typeface="B Za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Left)">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6553200" y="6356350"/>
            <a:ext cx="2133600" cy="365125"/>
          </a:xfrm>
          <a:prstGeom prst="rect">
            <a:avLst/>
          </a:prstGeom>
        </p:spPr>
        <p:txBody>
          <a:bodyPr/>
          <a:lstStyle/>
          <a:p>
            <a:fld id="{BCF2318C-2E1F-4063-9205-46BCC285A5F3}" type="slidenum">
              <a:rPr lang="en-US" smtClean="0"/>
              <a:pPr/>
              <a:t>12</a:t>
            </a:fld>
            <a:endParaRPr lang="en-US" dirty="0"/>
          </a:p>
        </p:txBody>
      </p:sp>
      <p:sp>
        <p:nvSpPr>
          <p:cNvPr id="5" name="Rectangle 4"/>
          <p:cNvSpPr>
            <a:spLocks noChangeArrowheads="1"/>
          </p:cNvSpPr>
          <p:nvPr/>
        </p:nvSpPr>
        <p:spPr bwMode="auto">
          <a:xfrm>
            <a:off x="1857233" y="1144534"/>
            <a:ext cx="5572287" cy="1384995"/>
          </a:xfrm>
          <a:prstGeom prst="rect">
            <a:avLst/>
          </a:prstGeom>
          <a:noFill/>
          <a:ln w="9525">
            <a:noFill/>
            <a:miter lim="800000"/>
            <a:headEnd/>
            <a:tailEnd/>
          </a:ln>
          <a:effectLst/>
        </p:spPr>
        <p:txBody>
          <a:bodyPr wrap="square" anchor="ctr">
            <a:spAutoFit/>
          </a:bodyPr>
          <a:lstStyle/>
          <a:p>
            <a:pPr algn="ctr" rtl="1"/>
            <a:r>
              <a:rPr lang="ar-SA" sz="28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مـردم اگر نتوانند كيفيت را تعريف </a:t>
            </a:r>
            <a:r>
              <a:rPr lang="ar-SA" sz="2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كنند</a:t>
            </a:r>
            <a:r>
              <a:rPr lang="fa-IR" sz="2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ar-SA" sz="2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ولي درهرجا </a:t>
            </a:r>
            <a:r>
              <a:rPr lang="ar-SA" sz="28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وهرمكان </a:t>
            </a:r>
            <a:r>
              <a:rPr lang="fa-IR" sz="2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آن را </a:t>
            </a:r>
            <a:r>
              <a:rPr lang="ar-SA" sz="2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تشخيص </a:t>
            </a:r>
            <a:r>
              <a:rPr lang="ar-SA" sz="28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مي </a:t>
            </a:r>
            <a:r>
              <a:rPr lang="ar-SA" sz="2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دهند</a:t>
            </a:r>
            <a:r>
              <a:rPr lang="en-US" sz="2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en-US" sz="20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grpSp>
        <p:nvGrpSpPr>
          <p:cNvPr id="4" name="Group 7"/>
          <p:cNvGrpSpPr>
            <a:grpSpLocks/>
          </p:cNvGrpSpPr>
          <p:nvPr/>
        </p:nvGrpSpPr>
        <p:grpSpPr bwMode="auto">
          <a:xfrm>
            <a:off x="3357431" y="2625735"/>
            <a:ext cx="2428892" cy="3160719"/>
            <a:chOff x="3787" y="678"/>
            <a:chExt cx="1664" cy="2564"/>
          </a:xfrm>
        </p:grpSpPr>
        <p:pic>
          <p:nvPicPr>
            <p:cNvPr id="7" name="Picture 4" descr="200120306-001"/>
            <p:cNvPicPr>
              <a:picLocks noChangeAspect="1" noChangeArrowheads="1"/>
            </p:cNvPicPr>
            <p:nvPr/>
          </p:nvPicPr>
          <p:blipFill>
            <a:blip r:embed="rId2" cstate="print"/>
            <a:srcRect/>
            <a:stretch>
              <a:fillRect/>
            </a:stretch>
          </p:blipFill>
          <p:spPr bwMode="auto">
            <a:xfrm>
              <a:off x="3787" y="678"/>
              <a:ext cx="1664" cy="2564"/>
            </a:xfrm>
            <a:prstGeom prst="rect">
              <a:avLst/>
            </a:prstGeom>
            <a:noFill/>
          </p:spPr>
        </p:pic>
        <p:sp>
          <p:nvSpPr>
            <p:cNvPr id="8" name="Rectangle 5"/>
            <p:cNvSpPr>
              <a:spLocks noChangeArrowheads="1"/>
            </p:cNvSpPr>
            <p:nvPr/>
          </p:nvSpPr>
          <p:spPr bwMode="auto">
            <a:xfrm>
              <a:off x="3787" y="678"/>
              <a:ext cx="680" cy="181"/>
            </a:xfrm>
            <a:prstGeom prst="rect">
              <a:avLst/>
            </a:prstGeom>
            <a:solidFill>
              <a:srgbClr val="CFBB41"/>
            </a:solidFill>
            <a:ln w="9525">
              <a:noFill/>
              <a:miter lim="800000"/>
              <a:headEnd/>
              <a:tailEnd/>
            </a:ln>
            <a:effectLst/>
          </p:spPr>
          <p:txBody>
            <a:bodyPr wrap="none" anchor="ctr"/>
            <a:lstStyle/>
            <a:p>
              <a:endParaRPr lang="en-US"/>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6553200" y="6356350"/>
            <a:ext cx="2133600" cy="365125"/>
          </a:xfrm>
          <a:prstGeom prst="rect">
            <a:avLst/>
          </a:prstGeom>
        </p:spPr>
        <p:txBody>
          <a:bodyPr/>
          <a:lstStyle/>
          <a:p>
            <a:fld id="{BCF2318C-2E1F-4063-9205-46BCC285A5F3}" type="slidenum">
              <a:rPr lang="en-US" smtClean="0"/>
              <a:pPr/>
              <a:t>13</a:t>
            </a:fld>
            <a:endParaRPr lang="en-US" dirty="0"/>
          </a:p>
        </p:txBody>
      </p:sp>
      <p:sp>
        <p:nvSpPr>
          <p:cNvPr id="5" name="TextBox 4"/>
          <p:cNvSpPr txBox="1"/>
          <p:nvPr/>
        </p:nvSpPr>
        <p:spPr>
          <a:xfrm>
            <a:off x="1500166" y="1428760"/>
            <a:ext cx="5715040" cy="923330"/>
          </a:xfrm>
          <a:prstGeom prst="rect">
            <a:avLst/>
          </a:prstGeom>
          <a:noFill/>
        </p:spPr>
        <p:txBody>
          <a:bodyPr wrap="square" rtlCol="0">
            <a:spAutoFit/>
          </a:bodyPr>
          <a:lstStyle/>
          <a:p>
            <a:pPr algn="ctr"/>
            <a:r>
              <a:rPr lang="fa-IR"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چرا کیفیت؟</a:t>
            </a:r>
            <a:endParaRPr lang="en-US" sz="54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pic>
        <p:nvPicPr>
          <p:cNvPr id="6" name="Picture 5" descr="Committed%20to%20Quality%20Seal%20Final.jpg"/>
          <p:cNvPicPr>
            <a:picLocks noChangeAspect="1"/>
          </p:cNvPicPr>
          <p:nvPr/>
        </p:nvPicPr>
        <p:blipFill>
          <a:blip r:embed="rId2" cstate="print"/>
          <a:stretch>
            <a:fillRect/>
          </a:stretch>
        </p:blipFill>
        <p:spPr>
          <a:xfrm>
            <a:off x="3000364" y="2857520"/>
            <a:ext cx="2714620" cy="271462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6553200" y="6356350"/>
            <a:ext cx="2133600" cy="365125"/>
          </a:xfrm>
          <a:prstGeom prst="rect">
            <a:avLst/>
          </a:prstGeom>
        </p:spPr>
        <p:txBody>
          <a:bodyPr/>
          <a:lstStyle/>
          <a:p>
            <a:fld id="{BCF2318C-2E1F-4063-9205-46BCC285A5F3}" type="slidenum">
              <a:rPr lang="en-US" smtClean="0"/>
              <a:pPr/>
              <a:t>14</a:t>
            </a:fld>
            <a:endParaRPr lang="en-US" dirty="0"/>
          </a:p>
        </p:txBody>
      </p:sp>
      <p:sp>
        <p:nvSpPr>
          <p:cNvPr id="5" name="Rectangle 4"/>
          <p:cNvSpPr/>
          <p:nvPr/>
        </p:nvSpPr>
        <p:spPr>
          <a:xfrm>
            <a:off x="1857356" y="714356"/>
            <a:ext cx="5000660" cy="830997"/>
          </a:xfrm>
          <a:prstGeom prst="rect">
            <a:avLst/>
          </a:prstGeom>
        </p:spPr>
        <p:txBody>
          <a:bodyPr wrap="square">
            <a:spAutoFit/>
          </a:bodyPr>
          <a:lstStyle/>
          <a:p>
            <a:pPr algn="just" rtl="1">
              <a:spcBef>
                <a:spcPct val="50000"/>
              </a:spcBef>
            </a:pPr>
            <a:r>
              <a:rPr lang="fa-IR" sz="16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امروزه با </a:t>
            </a:r>
            <a:r>
              <a:rPr lang="ar-SA" sz="16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سخت شدن شرايط رقابت و پيچيدگي روزافزون فعاليتهاي تجاري شرايط حساسي براي بقا سازمانها </a:t>
            </a:r>
            <a:r>
              <a:rPr lang="fa-IR" sz="16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ایجاد شده است</a:t>
            </a:r>
            <a:r>
              <a:rPr lang="ar-SA" sz="16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p>
        </p:txBody>
      </p:sp>
      <p:sp>
        <p:nvSpPr>
          <p:cNvPr id="6" name="TextBox 5"/>
          <p:cNvSpPr txBox="1"/>
          <p:nvPr/>
        </p:nvSpPr>
        <p:spPr>
          <a:xfrm>
            <a:off x="1619672" y="2696830"/>
            <a:ext cx="5832648" cy="1938992"/>
          </a:xfrm>
          <a:prstGeom prst="rect">
            <a:avLst/>
          </a:prstGeom>
          <a:noFill/>
        </p:spPr>
        <p:txBody>
          <a:bodyPr wrap="square" rtlCol="0">
            <a:spAutoFit/>
          </a:bodyPr>
          <a:lstStyle/>
          <a:p>
            <a:pPr algn="r" rtl="1">
              <a:buFont typeface="Wingdings" pitchFamily="2" charset="2"/>
              <a:buChar char="ü"/>
            </a:pPr>
            <a:r>
              <a:rPr lang="fa-IR" sz="2400" dirty="0" smtClean="0">
                <a:effectLst>
                  <a:outerShdw blurRad="38100" dist="38100" dir="2700000" algn="tl">
                    <a:srgbClr val="000000">
                      <a:alpha val="43137"/>
                    </a:srgbClr>
                  </a:outerShdw>
                </a:effectLst>
              </a:rPr>
              <a:t>افزایش تعداد و تنوع ارائه دهندگان خدمت</a:t>
            </a:r>
          </a:p>
          <a:p>
            <a:pPr algn="r" rtl="1">
              <a:buFont typeface="Wingdings" pitchFamily="2" charset="2"/>
              <a:buChar char="ü"/>
            </a:pPr>
            <a:r>
              <a:rPr lang="fa-IR" sz="2400" dirty="0" smtClean="0">
                <a:effectLst>
                  <a:outerShdw blurRad="38100" dist="38100" dir="2700000" algn="tl">
                    <a:srgbClr val="000000">
                      <a:alpha val="43137"/>
                    </a:srgbClr>
                  </a:outerShdw>
                </a:effectLst>
              </a:rPr>
              <a:t>افزایش دانش و آگاهی گیرندگان خدمت</a:t>
            </a:r>
          </a:p>
          <a:p>
            <a:pPr algn="r" rtl="1">
              <a:buFont typeface="Wingdings" pitchFamily="2" charset="2"/>
              <a:buChar char="ü"/>
            </a:pPr>
            <a:r>
              <a:rPr lang="fa-IR" sz="2400" dirty="0" smtClean="0">
                <a:effectLst>
                  <a:outerShdw blurRad="38100" dist="38100" dir="2700000" algn="tl">
                    <a:srgbClr val="000000">
                      <a:alpha val="43137"/>
                    </a:srgbClr>
                  </a:outerShdw>
                </a:effectLst>
              </a:rPr>
              <a:t>وضع قوانین و مقررات سخت گیرانه تر</a:t>
            </a:r>
          </a:p>
          <a:p>
            <a:pPr algn="r" rtl="1">
              <a:buFont typeface="Wingdings" pitchFamily="2" charset="2"/>
              <a:buChar char="ü"/>
            </a:pPr>
            <a:r>
              <a:rPr lang="fa-IR" sz="2400" dirty="0" smtClean="0">
                <a:effectLst>
                  <a:outerShdw blurRad="38100" dist="38100" dir="2700000" algn="tl">
                    <a:srgbClr val="000000">
                      <a:alpha val="43137"/>
                    </a:srgbClr>
                  </a:outerShdw>
                </a:effectLst>
              </a:rPr>
              <a:t>ارتقاء سطح استاندارد های ارائه خدمت</a:t>
            </a:r>
          </a:p>
          <a:p>
            <a:pPr algn="r" rtl="1">
              <a:buFont typeface="Wingdings" pitchFamily="2" charset="2"/>
              <a:buChar char="ü"/>
            </a:pPr>
            <a:r>
              <a:rPr lang="fa-IR" sz="2400" dirty="0" smtClean="0">
                <a:effectLst>
                  <a:outerShdw blurRad="38100" dist="38100" dir="2700000" algn="tl">
                    <a:srgbClr val="000000">
                      <a:alpha val="43137"/>
                    </a:srgbClr>
                  </a:outerShdw>
                </a:effectLst>
              </a:rPr>
              <a:t>افزایش سرعت ارتباطات و مبادله اطلاعات</a:t>
            </a:r>
            <a:endParaRPr lang="en-US" sz="2400" dirty="0">
              <a:effectLst>
                <a:outerShdw blurRad="38100" dist="38100" dir="2700000" algn="tl">
                  <a:srgbClr val="000000">
                    <a:alpha val="43137"/>
                  </a:srgbClr>
                </a:outerShdw>
              </a:effectLst>
            </a:endParaRPr>
          </a:p>
        </p:txBody>
      </p:sp>
      <p:sp>
        <p:nvSpPr>
          <p:cNvPr id="7" name="TextBox 6"/>
          <p:cNvSpPr txBox="1"/>
          <p:nvPr/>
        </p:nvSpPr>
        <p:spPr>
          <a:xfrm>
            <a:off x="1857356" y="5876528"/>
            <a:ext cx="4714908" cy="338554"/>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r" rtl="1"/>
            <a:r>
              <a:rPr lang="fa-IR" sz="1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افزایش قدرت انتخاب و تصمیم گیری مشتریان</a:t>
            </a:r>
            <a:endParaRPr lang="en-US" sz="1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Down Arrow 7"/>
          <p:cNvSpPr/>
          <p:nvPr/>
        </p:nvSpPr>
        <p:spPr>
          <a:xfrm>
            <a:off x="4087368" y="4602786"/>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Explosion 2 10"/>
          <p:cNvSpPr/>
          <p:nvPr/>
        </p:nvSpPr>
        <p:spPr>
          <a:xfrm>
            <a:off x="4000496" y="1714488"/>
            <a:ext cx="785818" cy="842962"/>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6553200" y="6356350"/>
            <a:ext cx="2133600" cy="365125"/>
          </a:xfrm>
          <a:prstGeom prst="rect">
            <a:avLst/>
          </a:prstGeom>
        </p:spPr>
        <p:txBody>
          <a:bodyPr/>
          <a:lstStyle/>
          <a:p>
            <a:fld id="{BCF2318C-2E1F-4063-9205-46BCC285A5F3}" type="slidenum">
              <a:rPr lang="en-US" smtClean="0"/>
              <a:pPr/>
              <a:t>15</a:t>
            </a:fld>
            <a:endParaRPr lang="en-US" dirty="0"/>
          </a:p>
        </p:txBody>
      </p:sp>
      <p:sp>
        <p:nvSpPr>
          <p:cNvPr id="5" name="Rectangle 4"/>
          <p:cNvSpPr/>
          <p:nvPr/>
        </p:nvSpPr>
        <p:spPr>
          <a:xfrm>
            <a:off x="1357290" y="928670"/>
            <a:ext cx="7429552" cy="861774"/>
          </a:xfrm>
          <a:prstGeom prst="rect">
            <a:avLst/>
          </a:prstGeom>
        </p:spPr>
        <p:txBody>
          <a:bodyPr wrap="square">
            <a:spAutoFit/>
          </a:bodyPr>
          <a:lstStyle/>
          <a:p>
            <a:pPr algn="r" rtl="1">
              <a:spcBef>
                <a:spcPct val="50000"/>
              </a:spcBef>
            </a:pPr>
            <a:r>
              <a:rPr lang="ar-SA" sz="16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آنهايي كه در اين اوضاع و احوال به فكر ادامه حيات هستند ، ملزم به</a:t>
            </a:r>
            <a:r>
              <a:rPr lang="fa-IR" sz="16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a:t>
            </a:r>
            <a:r>
              <a:rPr lang="ar-SA" sz="16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 روي آوردن به طرز تفكري جديد در مديريت منابع و امكانات و نحوه دستيابي به اهداف هستند . </a:t>
            </a:r>
          </a:p>
        </p:txBody>
      </p:sp>
      <p:sp>
        <p:nvSpPr>
          <p:cNvPr id="6" name="TextBox 5"/>
          <p:cNvSpPr txBox="1"/>
          <p:nvPr/>
        </p:nvSpPr>
        <p:spPr>
          <a:xfrm>
            <a:off x="1142976" y="2428868"/>
            <a:ext cx="4857784" cy="92333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Q </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sym typeface="Symbol"/>
              </a:rPr>
              <a:t> </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 </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sym typeface="Symbol"/>
              </a:rPr>
              <a:t></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D</a:t>
            </a:r>
            <a:endParaRPr lang="en-US" sz="5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Flowchart: Merge 7"/>
          <p:cNvSpPr/>
          <p:nvPr/>
        </p:nvSpPr>
        <p:spPr>
          <a:xfrm>
            <a:off x="3357554" y="4000504"/>
            <a:ext cx="685800" cy="685800"/>
          </a:xfrm>
          <a:prstGeom prst="flowChartMer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urved Up Ribbon 8"/>
          <p:cNvSpPr/>
          <p:nvPr/>
        </p:nvSpPr>
        <p:spPr>
          <a:xfrm>
            <a:off x="857256" y="5241816"/>
            <a:ext cx="5500694" cy="758952"/>
          </a:xfrm>
          <a:prstGeom prst="ellipseRibbon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285984" y="5299518"/>
            <a:ext cx="2643206" cy="461665"/>
          </a:xfrm>
          <a:prstGeom prst="rect">
            <a:avLst/>
          </a:prstGeom>
          <a:noFill/>
        </p:spPr>
        <p:txBody>
          <a:bodyPr wrap="square" rtlCol="0">
            <a:spAutoFit/>
          </a:bodyPr>
          <a:lstStyle/>
          <a:p>
            <a:pPr algn="just" rtl="1"/>
            <a:r>
              <a:rPr lang="fa-IR" sz="1200" i="1" dirty="0" smtClean="0">
                <a:solidFill>
                  <a:srgbClr val="800000"/>
                </a:solidFill>
                <a:effectLst>
                  <a:outerShdw blurRad="38100" dist="38100" dir="2700000" algn="tl">
                    <a:srgbClr val="000000">
                      <a:alpha val="43137"/>
                    </a:srgbClr>
                  </a:outerShdw>
                </a:effectLst>
              </a:rPr>
              <a:t>رمز بقاء و تمایز سازمان ها در قدرت ارائه محصولات با </a:t>
            </a:r>
            <a:r>
              <a:rPr lang="fa-IR" sz="1200" i="1" dirty="0" smtClean="0">
                <a:effectLst>
                  <a:outerShdw blurRad="38100" dist="38100" dir="2700000" algn="tl">
                    <a:srgbClr val="000000">
                      <a:alpha val="43137"/>
                    </a:srgbClr>
                  </a:outerShdw>
                </a:effectLst>
              </a:rPr>
              <a:t>کیفیت</a:t>
            </a:r>
            <a:r>
              <a:rPr lang="fa-IR" sz="1200" i="1" dirty="0" smtClean="0">
                <a:solidFill>
                  <a:srgbClr val="800000"/>
                </a:solidFill>
                <a:effectLst>
                  <a:outerShdw blurRad="38100" dist="38100" dir="2700000" algn="tl">
                    <a:srgbClr val="000000">
                      <a:alpha val="43137"/>
                    </a:srgbClr>
                  </a:outerShdw>
                </a:effectLst>
              </a:rPr>
              <a:t> برتر می باشد.</a:t>
            </a:r>
            <a:endParaRPr lang="en-US" sz="1200" i="1" dirty="0" smtClean="0">
              <a:solidFill>
                <a:srgbClr val="800000"/>
              </a:solidFill>
              <a:effectLst>
                <a:outerShdw blurRad="38100" dist="38100" dir="2700000" algn="tl">
                  <a:srgbClr val="000000">
                    <a:alpha val="43137"/>
                  </a:srgbClr>
                </a:outerShdw>
              </a:effectLst>
            </a:endParaRPr>
          </a:p>
        </p:txBody>
      </p:sp>
      <p:pic>
        <p:nvPicPr>
          <p:cNvPr id="11" name="Picture 10" descr="greg-brown-rescue.jpg"/>
          <p:cNvPicPr>
            <a:picLocks noChangeAspect="1"/>
          </p:cNvPicPr>
          <p:nvPr/>
        </p:nvPicPr>
        <p:blipFill>
          <a:blip r:embed="rId2" cstate="print"/>
          <a:stretch>
            <a:fillRect/>
          </a:stretch>
        </p:blipFill>
        <p:spPr>
          <a:xfrm>
            <a:off x="6572264" y="2214554"/>
            <a:ext cx="1390977" cy="1857388"/>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4704"/>
            <a:ext cx="8229600" cy="4968552"/>
          </a:xfrm>
        </p:spPr>
        <p:txBody>
          <a:bodyPr>
            <a:normAutofit/>
          </a:bodyPr>
          <a:lstStyle/>
          <a:p>
            <a:pPr algn="ctr"/>
            <a:r>
              <a:rPr lang="fa-IR" sz="6000" dirty="0" smtClean="0"/>
              <a:t>پس برای ماندن باید از </a:t>
            </a:r>
            <a:br>
              <a:rPr lang="fa-IR" sz="6000" dirty="0" smtClean="0"/>
            </a:br>
            <a:r>
              <a:rPr lang="fa-IR" sz="6000" dirty="0" smtClean="0"/>
              <a:t>ابزار کیفیت </a:t>
            </a:r>
            <a:br>
              <a:rPr lang="fa-IR" sz="6000" dirty="0" smtClean="0"/>
            </a:br>
            <a:r>
              <a:rPr lang="fa-IR" sz="6000" dirty="0" smtClean="0"/>
              <a:t>بهره برد</a:t>
            </a:r>
            <a:br>
              <a:rPr lang="fa-IR" sz="6000" dirty="0" smtClean="0"/>
            </a:br>
            <a:r>
              <a:rPr lang="fa-IR" sz="6000" dirty="0" smtClean="0"/>
              <a:t/>
            </a:r>
            <a:br>
              <a:rPr lang="fa-IR" sz="6000" dirty="0" smtClean="0"/>
            </a:br>
            <a:r>
              <a:rPr lang="fa-IR" sz="8000" dirty="0" smtClean="0">
                <a:solidFill>
                  <a:srgbClr val="FF0000"/>
                </a:solidFill>
              </a:rPr>
              <a:t>چگونه</a:t>
            </a:r>
            <a:r>
              <a:rPr lang="fa-IR" sz="6000" dirty="0" smtClean="0"/>
              <a:t>؟</a:t>
            </a:r>
            <a:endParaRPr lang="en-US" sz="6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2625725" y="4225925"/>
            <a:ext cx="239713" cy="363538"/>
          </a:xfrm>
          <a:prstGeom prst="rect">
            <a:avLst/>
          </a:prstGeom>
          <a:noFill/>
          <a:ln w="9525">
            <a:noFill/>
            <a:miter lim="800000"/>
            <a:headEnd/>
            <a:tailEnd/>
          </a:ln>
        </p:spPr>
        <p:txBody>
          <a:bodyPr/>
          <a:lstStyle/>
          <a:p>
            <a:endParaRPr lang="en-US">
              <a:latin typeface="Calibri" pitchFamily="34" charset="0"/>
            </a:endParaRPr>
          </a:p>
        </p:txBody>
      </p:sp>
      <p:sp>
        <p:nvSpPr>
          <p:cNvPr id="45059" name="Oval 3"/>
          <p:cNvSpPr>
            <a:spLocks noChangeArrowheads="1"/>
          </p:cNvSpPr>
          <p:nvPr/>
        </p:nvSpPr>
        <p:spPr bwMode="auto">
          <a:xfrm>
            <a:off x="2195513" y="2997200"/>
            <a:ext cx="1296987" cy="1152525"/>
          </a:xfrm>
          <a:prstGeom prst="ellipse">
            <a:avLst/>
          </a:prstGeom>
          <a:solidFill>
            <a:srgbClr val="FFFF66"/>
          </a:solidFill>
          <a:ln w="19050">
            <a:solidFill>
              <a:srgbClr val="000000"/>
            </a:solidFill>
            <a:round/>
            <a:headEnd/>
            <a:tailEnd/>
          </a:ln>
        </p:spPr>
        <p:txBody>
          <a:bodyPr/>
          <a:lstStyle/>
          <a:p>
            <a:pPr algn="ctr"/>
            <a:r>
              <a:rPr lang="fa-IR" sz="2000" dirty="0">
                <a:solidFill>
                  <a:schemeClr val="bg1"/>
                </a:solidFill>
                <a:latin typeface="Calibri" pitchFamily="34" charset="0"/>
                <a:cs typeface="B Titr" pitchFamily="2" charset="-78"/>
              </a:rPr>
              <a:t>سازمان</a:t>
            </a:r>
            <a:endParaRPr lang="en-US" sz="2000" dirty="0">
              <a:solidFill>
                <a:schemeClr val="bg1"/>
              </a:solidFill>
              <a:latin typeface="Calibri" pitchFamily="34" charset="0"/>
              <a:cs typeface="B Titr" pitchFamily="2" charset="-78"/>
            </a:endParaRPr>
          </a:p>
        </p:txBody>
      </p:sp>
      <p:sp>
        <p:nvSpPr>
          <p:cNvPr id="45060" name="Line 4"/>
          <p:cNvSpPr>
            <a:spLocks noChangeShapeType="1"/>
          </p:cNvSpPr>
          <p:nvPr/>
        </p:nvSpPr>
        <p:spPr bwMode="auto">
          <a:xfrm>
            <a:off x="827088" y="5373688"/>
            <a:ext cx="7058025" cy="0"/>
          </a:xfrm>
          <a:prstGeom prst="line">
            <a:avLst/>
          </a:prstGeom>
          <a:noFill/>
          <a:ln w="76200">
            <a:solidFill>
              <a:schemeClr val="tx1"/>
            </a:solidFill>
            <a:round/>
            <a:headEnd/>
            <a:tailEnd/>
          </a:ln>
        </p:spPr>
        <p:txBody>
          <a:bodyPr/>
          <a:lstStyle/>
          <a:p>
            <a:endParaRPr lang="en-US"/>
          </a:p>
        </p:txBody>
      </p:sp>
      <p:sp>
        <p:nvSpPr>
          <p:cNvPr id="45061" name="Line 5"/>
          <p:cNvSpPr>
            <a:spLocks noChangeShapeType="1"/>
          </p:cNvSpPr>
          <p:nvPr/>
        </p:nvSpPr>
        <p:spPr bwMode="auto">
          <a:xfrm flipH="1">
            <a:off x="827088" y="2205038"/>
            <a:ext cx="5832475" cy="3168650"/>
          </a:xfrm>
          <a:prstGeom prst="line">
            <a:avLst/>
          </a:prstGeom>
          <a:noFill/>
          <a:ln w="76200">
            <a:solidFill>
              <a:schemeClr val="tx1"/>
            </a:solidFill>
            <a:round/>
            <a:headEnd/>
            <a:tailEnd/>
          </a:ln>
        </p:spPr>
        <p:txBody>
          <a:bodyPr/>
          <a:lstStyle/>
          <a:p>
            <a:endParaRPr lang="en-US"/>
          </a:p>
        </p:txBody>
      </p:sp>
      <p:sp>
        <p:nvSpPr>
          <p:cNvPr id="45062" name="AutoShape 6"/>
          <p:cNvSpPr>
            <a:spLocks noChangeArrowheads="1"/>
          </p:cNvSpPr>
          <p:nvPr/>
        </p:nvSpPr>
        <p:spPr bwMode="auto">
          <a:xfrm rot="-2021404">
            <a:off x="1857375" y="3573463"/>
            <a:ext cx="914400" cy="914400"/>
          </a:xfrm>
          <a:prstGeom prst="rtTriangle">
            <a:avLst/>
          </a:prstGeom>
          <a:solidFill>
            <a:srgbClr val="FF0000"/>
          </a:solidFill>
          <a:ln w="9525">
            <a:solidFill>
              <a:schemeClr val="tx1"/>
            </a:solidFill>
            <a:miter lim="800000"/>
            <a:headEnd/>
            <a:tailEnd/>
          </a:ln>
        </p:spPr>
        <p:txBody>
          <a:bodyPr wrap="none" anchor="ctr">
            <a:spAutoFit/>
          </a:bodyPr>
          <a:lstStyle/>
          <a:p>
            <a:endParaRPr lang="en-US">
              <a:latin typeface="Calibri" pitchFamily="34" charset="0"/>
            </a:endParaRPr>
          </a:p>
        </p:txBody>
      </p:sp>
      <p:sp>
        <p:nvSpPr>
          <p:cNvPr id="45063" name="Text Box 7"/>
          <p:cNvSpPr txBox="1">
            <a:spLocks noChangeArrowheads="1"/>
          </p:cNvSpPr>
          <p:nvPr/>
        </p:nvSpPr>
        <p:spPr bwMode="auto">
          <a:xfrm rot="-1663457">
            <a:off x="-180975" y="4292600"/>
            <a:ext cx="2017713" cy="396875"/>
          </a:xfrm>
          <a:prstGeom prst="rect">
            <a:avLst/>
          </a:prstGeom>
          <a:noFill/>
          <a:ln w="9525">
            <a:noFill/>
            <a:miter lim="800000"/>
            <a:headEnd/>
            <a:tailEnd/>
          </a:ln>
        </p:spPr>
        <p:txBody>
          <a:bodyPr>
            <a:spAutoFit/>
          </a:bodyPr>
          <a:lstStyle/>
          <a:p>
            <a:pPr>
              <a:spcBef>
                <a:spcPct val="50000"/>
              </a:spcBef>
            </a:pPr>
            <a:r>
              <a:rPr lang="fa-IR" sz="2000" b="1">
                <a:ea typeface="Nazanin"/>
                <a:cs typeface="Nazanin"/>
              </a:rPr>
              <a:t>سيستم های استاندارد   </a:t>
            </a:r>
            <a:endParaRPr lang="en-US" sz="2000" b="1">
              <a:ea typeface="Nazanin"/>
              <a:cs typeface="Nazanin"/>
            </a:endParaRPr>
          </a:p>
        </p:txBody>
      </p:sp>
      <p:sp>
        <p:nvSpPr>
          <p:cNvPr id="45064" name="AutoShape 8"/>
          <p:cNvSpPr>
            <a:spLocks noChangeArrowheads="1"/>
          </p:cNvSpPr>
          <p:nvPr/>
        </p:nvSpPr>
        <p:spPr bwMode="auto">
          <a:xfrm rot="-1770417">
            <a:off x="971550" y="4365625"/>
            <a:ext cx="976313" cy="485775"/>
          </a:xfrm>
          <a:prstGeom prst="rightArrow">
            <a:avLst>
              <a:gd name="adj1" fmla="val 50000"/>
              <a:gd name="adj2" fmla="val 50245"/>
            </a:avLst>
          </a:prstGeom>
          <a:solidFill>
            <a:schemeClr val="accent2"/>
          </a:solidFill>
          <a:ln w="9525">
            <a:solidFill>
              <a:schemeClr val="tx1"/>
            </a:solidFill>
            <a:miter lim="800000"/>
            <a:headEnd/>
            <a:tailEnd/>
          </a:ln>
        </p:spPr>
        <p:txBody>
          <a:bodyPr wrap="none" anchor="ctr">
            <a:spAutoFit/>
          </a:bodyPr>
          <a:lstStyle/>
          <a:p>
            <a:endParaRPr lang="en-US">
              <a:latin typeface="Calibri"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43042" y="2202412"/>
            <a:ext cx="6286544" cy="369332"/>
          </a:xfrm>
          <a:prstGeom prst="rect">
            <a:avLst/>
          </a:prstGeom>
          <a:noFill/>
        </p:spPr>
        <p:txBody>
          <a:bodyPr wrap="square" rtlCol="0">
            <a:spAutoFit/>
          </a:bodyPr>
          <a:lstStyle/>
          <a:p>
            <a:pPr algn="r" rtl="1"/>
            <a: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سازمان ها برای ادامه حیات خود به دنبال کیفیت هستند</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6" name="TextBox 5"/>
          <p:cNvSpPr txBox="1"/>
          <p:nvPr/>
        </p:nvSpPr>
        <p:spPr>
          <a:xfrm>
            <a:off x="1142976" y="3071810"/>
            <a:ext cx="7429552" cy="369332"/>
          </a:xfrm>
          <a:prstGeom prst="rect">
            <a:avLst/>
          </a:prstGeom>
          <a:noFill/>
        </p:spPr>
        <p:txBody>
          <a:bodyPr wrap="square" rtlCol="0">
            <a:spAutoFit/>
          </a:bodyPr>
          <a:lstStyle/>
          <a:p>
            <a:pPr algn="r" rtl="1"/>
            <a: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برای دستیابی به کیفیت باید آن را مدیریت کرد: دانش مدیریت کیفیت</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 name="TextBox 6"/>
          <p:cNvSpPr txBox="1"/>
          <p:nvPr/>
        </p:nvSpPr>
        <p:spPr>
          <a:xfrm>
            <a:off x="1214414" y="3854239"/>
            <a:ext cx="7286676" cy="646331"/>
          </a:xfrm>
          <a:prstGeom prst="rect">
            <a:avLst/>
          </a:prstGeom>
          <a:noFill/>
        </p:spPr>
        <p:txBody>
          <a:bodyPr wrap="square" rtlCol="0">
            <a:spAutoFit/>
          </a:bodyPr>
          <a:lstStyle/>
          <a:p>
            <a:pPr algn="r" rtl="1"/>
            <a: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استاندارد </a:t>
            </a: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ISO 15189:2007 </a:t>
            </a:r>
            <a: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یکی از مدل  های مدیریت کیفیت است که اختصاصا“ برای آزمایشگاه های تشخیص طبی طراحی شده است</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Explosion 2 7"/>
          <p:cNvSpPr/>
          <p:nvPr/>
        </p:nvSpPr>
        <p:spPr>
          <a:xfrm>
            <a:off x="3286116" y="782405"/>
            <a:ext cx="3429024" cy="91440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071934" y="1059404"/>
            <a:ext cx="1285884" cy="369332"/>
          </a:xfrm>
          <a:prstGeom prst="rect">
            <a:avLst/>
          </a:prstGeom>
          <a:noFill/>
        </p:spPr>
        <p:txBody>
          <a:bodyPr wrap="square" rtlCol="0">
            <a:spAutoFit/>
          </a:bodyPr>
          <a:lstStyle/>
          <a:p>
            <a:pPr algn="ctr" rtl="1"/>
            <a:r>
              <a:rPr lang="fa-IR"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نتیجه</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0" name="Rectangle 9"/>
          <p:cNvSpPr/>
          <p:nvPr/>
        </p:nvSpPr>
        <p:spPr>
          <a:xfrm>
            <a:off x="3058858" y="5068685"/>
            <a:ext cx="3441968" cy="646331"/>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3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ISO 15189:2007 </a:t>
            </a:r>
            <a:endParaRPr lang="en-US" sz="3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195664"/>
          </a:xfrm>
        </p:spPr>
        <p:txBody>
          <a:bodyPr/>
          <a:lstStyle/>
          <a:p>
            <a:pPr rtl="1"/>
            <a:r>
              <a:rPr lang="fa-IR" sz="7200" dirty="0" smtClean="0"/>
              <a:t>آشنایی با الزامات</a:t>
            </a:r>
            <a:r>
              <a:rPr lang="en-US" sz="7200" dirty="0" smtClean="0"/>
              <a:t/>
            </a:r>
            <a:br>
              <a:rPr lang="en-US" sz="7200" dirty="0" smtClean="0"/>
            </a:br>
            <a:r>
              <a:rPr lang="fa-IR" sz="7200" dirty="0" smtClean="0"/>
              <a:t> استاندارد </a:t>
            </a:r>
            <a:r>
              <a:rPr lang="en-US" sz="7200" dirty="0" smtClean="0"/>
              <a:t>ISO 15189:2007</a:t>
            </a:r>
            <a:endParaRPr lang="en-US" sz="7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WordArt 11"/>
          <p:cNvSpPr>
            <a:spLocks noChangeArrowheads="1" noChangeShapeType="1" noTextEdit="1"/>
          </p:cNvSpPr>
          <p:nvPr/>
        </p:nvSpPr>
        <p:spPr bwMode="auto">
          <a:xfrm>
            <a:off x="1752600" y="2143116"/>
            <a:ext cx="5562600" cy="762000"/>
          </a:xfrm>
          <a:prstGeom prst="rect">
            <a:avLst/>
          </a:prstGeom>
        </p:spPr>
        <p:txBody>
          <a:bodyPr wrap="none" fromWordArt="1">
            <a:prstTxWarp prst="textPlain">
              <a:avLst>
                <a:gd name="adj" fmla="val 50000"/>
              </a:avLst>
            </a:prstTxWarp>
          </a:bodyPr>
          <a:lstStyle/>
          <a:p>
            <a:pPr algn="ctr"/>
            <a:r>
              <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Browallia New"/>
                <a:cs typeface="Browallia New"/>
              </a:rPr>
              <a:t>ISO 15189</a:t>
            </a:r>
          </a:p>
        </p:txBody>
      </p:sp>
      <p:grpSp>
        <p:nvGrpSpPr>
          <p:cNvPr id="12292" name="Group 17"/>
          <p:cNvGrpSpPr>
            <a:grpSpLocks/>
          </p:cNvGrpSpPr>
          <p:nvPr/>
        </p:nvGrpSpPr>
        <p:grpSpPr bwMode="auto">
          <a:xfrm>
            <a:off x="884238" y="533400"/>
            <a:ext cx="7239001" cy="5473481"/>
            <a:chOff x="624" y="384"/>
            <a:chExt cx="4560" cy="2675"/>
          </a:xfrm>
        </p:grpSpPr>
        <p:sp>
          <p:nvSpPr>
            <p:cNvPr id="12294" name="WordArt 15"/>
            <p:cNvSpPr>
              <a:spLocks noChangeArrowheads="1" noChangeShapeType="1" noTextEdit="1"/>
            </p:cNvSpPr>
            <p:nvPr/>
          </p:nvSpPr>
          <p:spPr bwMode="auto">
            <a:xfrm>
              <a:off x="624" y="384"/>
              <a:ext cx="4560" cy="2640"/>
            </a:xfrm>
            <a:prstGeom prst="rect">
              <a:avLst/>
            </a:prstGeom>
          </p:spPr>
          <p:txBody>
            <a:bodyPr spcFirstLastPara="1" wrap="none" fromWordArt="1">
              <a:prstTxWarp prst="textArchUp">
                <a:avLst>
                  <a:gd name="adj" fmla="val 10800004"/>
                </a:avLst>
              </a:prstTxWarp>
            </a:bodyPr>
            <a:lstStyle/>
            <a:p>
              <a:pPr algn="ctr"/>
              <a:r>
                <a:rPr lang="en-US" sz="3200" b="1" kern="10" dirty="0">
                  <a:ln w="9525">
                    <a:solidFill>
                      <a:srgbClr val="000000"/>
                    </a:solidFill>
                    <a:round/>
                    <a:headEnd/>
                    <a:tailEnd/>
                  </a:ln>
                  <a:gradFill rotWithShape="1">
                    <a:gsLst>
                      <a:gs pos="0">
                        <a:srgbClr val="A603AB"/>
                      </a:gs>
                      <a:gs pos="10501">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2700000" scaled="1"/>
                  </a:gradFill>
                  <a:latin typeface="Times New Roman"/>
                  <a:cs typeface="Times New Roman"/>
                </a:rPr>
                <a:t>Medical Laboratory Standard</a:t>
              </a:r>
            </a:p>
          </p:txBody>
        </p:sp>
        <p:sp>
          <p:nvSpPr>
            <p:cNvPr id="12295" name="Text Box 16"/>
            <p:cNvSpPr txBox="1">
              <a:spLocks noChangeArrowheads="1"/>
            </p:cNvSpPr>
            <p:nvPr/>
          </p:nvSpPr>
          <p:spPr bwMode="auto">
            <a:xfrm>
              <a:off x="724" y="2292"/>
              <a:ext cx="4418" cy="767"/>
            </a:xfrm>
            <a:prstGeom prst="rect">
              <a:avLst/>
            </a:prstGeom>
            <a:noFill/>
            <a:ln w="9525">
              <a:noFill/>
              <a:miter lim="800000"/>
              <a:headEnd/>
              <a:tailEnd/>
            </a:ln>
          </p:spPr>
          <p:txBody>
            <a:bodyPr wrap="square">
              <a:spAutoFit/>
            </a:bodyPr>
            <a:lstStyle/>
            <a:p>
              <a:pPr algn="ctr"/>
              <a:r>
                <a:rPr lang="fa-IR" sz="4800" b="1" dirty="0" smtClean="0">
                  <a:solidFill>
                    <a:srgbClr val="C00000"/>
                  </a:solidFill>
                </a:rPr>
                <a:t>ارائه </a:t>
              </a:r>
            </a:p>
            <a:p>
              <a:pPr algn="ctr"/>
              <a:r>
                <a:rPr lang="fa-IR" sz="4800" b="1" dirty="0" smtClean="0">
                  <a:solidFill>
                    <a:srgbClr val="C00000"/>
                  </a:solidFill>
                </a:rPr>
                <a:t>دکتر ونکی -   دکتر شیرین  </a:t>
              </a:r>
              <a:endParaRPr lang="en-US" sz="4800" b="1" dirty="0">
                <a:solidFill>
                  <a:srgbClr val="C00000"/>
                </a:solidFill>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ogo_iso.gif"/>
          <p:cNvPicPr>
            <a:picLocks noChangeAspect="1"/>
          </p:cNvPicPr>
          <p:nvPr/>
        </p:nvPicPr>
        <p:blipFill>
          <a:blip r:embed="rId2" cstate="print"/>
          <a:stretch>
            <a:fillRect/>
          </a:stretch>
        </p:blipFill>
        <p:spPr>
          <a:xfrm>
            <a:off x="214282" y="214290"/>
            <a:ext cx="1924050" cy="552450"/>
          </a:xfrm>
          <a:prstGeom prst="rect">
            <a:avLst/>
          </a:prstGeom>
        </p:spPr>
      </p:pic>
      <p:sp>
        <p:nvSpPr>
          <p:cNvPr id="4" name="Rectangle 3"/>
          <p:cNvSpPr/>
          <p:nvPr/>
        </p:nvSpPr>
        <p:spPr>
          <a:xfrm>
            <a:off x="357158" y="1539421"/>
            <a:ext cx="8501122" cy="2246769"/>
          </a:xfrm>
          <a:prstGeom prst="rect">
            <a:avLst/>
          </a:prstGeom>
        </p:spPr>
        <p:txBody>
          <a:bodyPr wrap="square">
            <a:spAutoFit/>
          </a:bodyPr>
          <a:lstStyle/>
          <a:p>
            <a:r>
              <a:rPr lang="en-US" dirty="0" smtClean="0"/>
              <a:t>ISO 15189:2007 specifies requirements for quality and competence particular to medical laboratories.</a:t>
            </a:r>
          </a:p>
          <a:p>
            <a:r>
              <a:rPr lang="en-US" dirty="0" smtClean="0"/>
              <a:t>ISO 15189:2007 is for use by medical laboratories in developing their quality management systems and assessing their own competence, and for use by accreditation bodies in confirming or </a:t>
            </a:r>
            <a:r>
              <a:rPr lang="en-US" dirty="0" err="1" smtClean="0"/>
              <a:t>recognising</a:t>
            </a:r>
            <a:r>
              <a:rPr lang="en-US" dirty="0" smtClean="0"/>
              <a:t> the competence of medical laboratories.</a:t>
            </a:r>
            <a:endParaRPr lang="en-US" dirty="0"/>
          </a:p>
        </p:txBody>
      </p:sp>
      <p:pic>
        <p:nvPicPr>
          <p:cNvPr id="12" name="Picture 11" descr="lab-1.jpg"/>
          <p:cNvPicPr>
            <a:picLocks noChangeAspect="1"/>
          </p:cNvPicPr>
          <p:nvPr/>
        </p:nvPicPr>
        <p:blipFill>
          <a:blip r:embed="rId3" cstate="print"/>
          <a:stretch>
            <a:fillRect/>
          </a:stretch>
        </p:blipFill>
        <p:spPr>
          <a:xfrm>
            <a:off x="1428728" y="4006992"/>
            <a:ext cx="6429420" cy="2267493"/>
          </a:xfrm>
          <a:prstGeom prst="rect">
            <a:avLst/>
          </a:prstGeom>
        </p:spPr>
      </p:pic>
      <p:sp>
        <p:nvSpPr>
          <p:cNvPr id="6" name="TextBox 5"/>
          <p:cNvSpPr txBox="1"/>
          <p:nvPr/>
        </p:nvSpPr>
        <p:spPr>
          <a:xfrm>
            <a:off x="2357422" y="214290"/>
            <a:ext cx="6500858" cy="523220"/>
          </a:xfrm>
          <a:prstGeom prst="rect">
            <a:avLst/>
          </a:prstGeom>
          <a:noFill/>
        </p:spPr>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International Standards for Business, Government and Society</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571868" y="1643050"/>
            <a:ext cx="5000660" cy="1754326"/>
          </a:xfrm>
          <a:prstGeom prst="rect">
            <a:avLst/>
          </a:prstGeom>
        </p:spPr>
        <p:txBody>
          <a:bodyPr wrap="square">
            <a:spAutoFit/>
          </a:bodyPr>
          <a:lstStyle/>
          <a:p>
            <a:pPr algn="r">
              <a:defRPr/>
            </a:pPr>
            <a:r>
              <a:rPr lang="fa-IR" sz="3600" b="1" dirty="0">
                <a:solidFill>
                  <a:srgbClr val="003399"/>
                </a:solidFill>
                <a:latin typeface="+mj-lt"/>
                <a:ea typeface="+mj-ea"/>
                <a:cs typeface="+mj-cs"/>
              </a:rPr>
              <a:t>آزمايشگاه هاي پزشكي- الزامات خاص براي كيفيت و احراز صلاحيت</a:t>
            </a:r>
            <a:endParaRPr lang="en-US" sz="3600" b="1" dirty="0">
              <a:solidFill>
                <a:srgbClr val="003399"/>
              </a:solidFill>
              <a:latin typeface="+mj-lt"/>
              <a:ea typeface="+mj-ea"/>
              <a:cs typeface="+mj-cs"/>
            </a:endParaRPr>
          </a:p>
        </p:txBody>
      </p:sp>
      <p:sp>
        <p:nvSpPr>
          <p:cNvPr id="7" name="Rectangle 2"/>
          <p:cNvSpPr txBox="1">
            <a:spLocks noChangeArrowheads="1"/>
          </p:cNvSpPr>
          <p:nvPr/>
        </p:nvSpPr>
        <p:spPr bwMode="auto">
          <a:xfrm>
            <a:off x="3143240" y="3071818"/>
            <a:ext cx="3000396" cy="785810"/>
          </a:xfrm>
          <a:prstGeom prst="rect">
            <a:avLst/>
          </a:prstGeom>
          <a:noFill/>
          <a:ln w="9525">
            <a:noFill/>
            <a:miter lim="800000"/>
            <a:headEnd/>
            <a:tailEnd/>
          </a:ln>
          <a:effectLst/>
        </p:spPr>
        <p:txBody>
          <a:bodyPr anchor="ctr"/>
          <a:lstStyle/>
          <a:p>
            <a:pPr algn="ctr">
              <a:defRPr/>
            </a:pPr>
            <a:r>
              <a:rPr lang="en-US" sz="4400" b="1" kern="0" dirty="0">
                <a:solidFill>
                  <a:srgbClr val="FF0000"/>
                </a:solidFill>
                <a:latin typeface="+mj-lt"/>
                <a:ea typeface="+mj-ea"/>
                <a:cs typeface="+mj-cs"/>
              </a:rPr>
              <a:t>ISO 15189:2007</a:t>
            </a:r>
          </a:p>
        </p:txBody>
      </p:sp>
      <p:sp>
        <p:nvSpPr>
          <p:cNvPr id="13316" name="Rectangle 7"/>
          <p:cNvSpPr>
            <a:spLocks noChangeArrowheads="1"/>
          </p:cNvSpPr>
          <p:nvPr/>
        </p:nvSpPr>
        <p:spPr bwMode="auto">
          <a:xfrm>
            <a:off x="714348" y="4214818"/>
            <a:ext cx="5214974" cy="1754326"/>
          </a:xfrm>
          <a:prstGeom prst="rect">
            <a:avLst/>
          </a:prstGeom>
          <a:noFill/>
          <a:ln w="9525">
            <a:noFill/>
            <a:miter lim="800000"/>
            <a:headEnd/>
            <a:tailEnd/>
          </a:ln>
        </p:spPr>
        <p:txBody>
          <a:bodyPr wrap="square">
            <a:spAutoFit/>
          </a:bodyPr>
          <a:lstStyle/>
          <a:p>
            <a:r>
              <a:rPr lang="en-US" sz="3600" b="1" dirty="0"/>
              <a:t>Medical laboratories – Particular requirements for quality and competence</a:t>
            </a:r>
            <a:endParaRPr lang="en-US" sz="3600" dirty="0"/>
          </a:p>
        </p:txBody>
      </p:sp>
      <p:pic>
        <p:nvPicPr>
          <p:cNvPr id="10" name="Picture 9" descr="scan0081.jpg"/>
          <p:cNvPicPr>
            <a:picLocks noChangeAspect="1"/>
          </p:cNvPicPr>
          <p:nvPr/>
        </p:nvPicPr>
        <p:blipFill>
          <a:blip r:embed="rId2" cstate="print"/>
          <a:stretch>
            <a:fillRect/>
          </a:stretch>
        </p:blipFill>
        <p:spPr>
          <a:xfrm>
            <a:off x="6572264" y="3883606"/>
            <a:ext cx="1857388" cy="2545790"/>
          </a:xfrm>
          <a:prstGeom prst="rect">
            <a:avLst/>
          </a:prstGeom>
        </p:spPr>
      </p:pic>
      <p:pic>
        <p:nvPicPr>
          <p:cNvPr id="11" name="Picture 10" descr="scan0082.jpg"/>
          <p:cNvPicPr>
            <a:picLocks noChangeAspect="1"/>
          </p:cNvPicPr>
          <p:nvPr/>
        </p:nvPicPr>
        <p:blipFill>
          <a:blip r:embed="rId3" cstate="print"/>
          <a:stretch>
            <a:fillRect/>
          </a:stretch>
        </p:blipFill>
        <p:spPr>
          <a:xfrm>
            <a:off x="780084" y="1241855"/>
            <a:ext cx="1863090" cy="2615773"/>
          </a:xfrm>
          <a:prstGeom prst="rect">
            <a:avLst/>
          </a:prstGeom>
        </p:spPr>
      </p:pic>
      <p:pic>
        <p:nvPicPr>
          <p:cNvPr id="8" name="Picture 7" descr="logo_iso.gif"/>
          <p:cNvPicPr>
            <a:picLocks noChangeAspect="1"/>
          </p:cNvPicPr>
          <p:nvPr/>
        </p:nvPicPr>
        <p:blipFill>
          <a:blip r:embed="rId4" cstate="print"/>
          <a:stretch>
            <a:fillRect/>
          </a:stretch>
        </p:blipFill>
        <p:spPr>
          <a:xfrm>
            <a:off x="214282" y="214290"/>
            <a:ext cx="1924050" cy="552450"/>
          </a:xfrm>
          <a:prstGeom prst="rect">
            <a:avLst/>
          </a:prstGeom>
        </p:spPr>
      </p:pic>
      <p:sp>
        <p:nvSpPr>
          <p:cNvPr id="9" name="TextBox 8"/>
          <p:cNvSpPr txBox="1"/>
          <p:nvPr/>
        </p:nvSpPr>
        <p:spPr>
          <a:xfrm>
            <a:off x="2357422" y="214290"/>
            <a:ext cx="6500858" cy="523220"/>
          </a:xfrm>
          <a:prstGeom prst="rect">
            <a:avLst/>
          </a:prstGeom>
          <a:noFill/>
        </p:spPr>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International Standards for Business, Government and Society</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bwMode="auto">
          <a:xfrm>
            <a:off x="1785938" y="357188"/>
            <a:ext cx="5857875" cy="1143000"/>
          </a:xfrm>
          <a:prstGeom prst="rect">
            <a:avLst/>
          </a:prstGeom>
          <a:noFill/>
          <a:ln w="9525">
            <a:noFill/>
            <a:miter lim="800000"/>
            <a:headEnd/>
            <a:tailEnd/>
          </a:ln>
          <a:effectLst/>
        </p:spPr>
        <p:txBody>
          <a:bodyPr anchor="ctr"/>
          <a:lstStyle/>
          <a:p>
            <a:pPr algn="ctr">
              <a:defRPr/>
            </a:pPr>
            <a:r>
              <a:rPr lang="en-US" sz="4000" b="1" kern="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lt"/>
                <a:ea typeface="+mj-ea"/>
                <a:cs typeface="+mj-cs"/>
              </a:rPr>
              <a:t>ISO 15189:2007 - Structure</a:t>
            </a:r>
          </a:p>
        </p:txBody>
      </p:sp>
      <p:graphicFrame>
        <p:nvGraphicFramePr>
          <p:cNvPr id="3" name="Table 2"/>
          <p:cNvGraphicFramePr>
            <a:graphicFrameLocks noGrp="1"/>
          </p:cNvGraphicFramePr>
          <p:nvPr/>
        </p:nvGraphicFramePr>
        <p:xfrm>
          <a:off x="971600" y="1714500"/>
          <a:ext cx="7344816" cy="3739532"/>
        </p:xfrm>
        <a:graphic>
          <a:graphicData uri="http://schemas.openxmlformats.org/drawingml/2006/table">
            <a:tbl>
              <a:tblPr/>
              <a:tblGrid>
                <a:gridCol w="894009"/>
                <a:gridCol w="6450807"/>
              </a:tblGrid>
              <a:tr h="594926">
                <a:tc>
                  <a:txBody>
                    <a:bodyPr/>
                    <a:lstStyle/>
                    <a:p>
                      <a:pPr marL="0" marR="0" algn="ctr">
                        <a:spcBef>
                          <a:spcPts val="0"/>
                        </a:spcBef>
                        <a:spcAft>
                          <a:spcPts val="0"/>
                        </a:spcAft>
                        <a:tabLst>
                          <a:tab pos="71755" algn="l"/>
                          <a:tab pos="4672965" algn="l"/>
                        </a:tabLst>
                      </a:pP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kern="1200" dirty="0" smtClean="0">
                          <a:solidFill>
                            <a:srgbClr val="000000"/>
                          </a:solidFill>
                          <a:latin typeface="Times New Roman"/>
                          <a:ea typeface="Times New Roman"/>
                          <a:cs typeface="Arial"/>
                        </a:rPr>
                        <a:t>Foreword</a:t>
                      </a:r>
                      <a:r>
                        <a:rPr lang="fa-IR" sz="3200" kern="1200" dirty="0" smtClean="0">
                          <a:solidFill>
                            <a:srgbClr val="000000"/>
                          </a:solidFill>
                          <a:latin typeface="Times New Roman"/>
                          <a:ea typeface="Times New Roman"/>
                          <a:cs typeface="Arial"/>
                        </a:rPr>
                        <a:t>پ</a:t>
                      </a:r>
                      <a:r>
                        <a:rPr lang="fa-IR" sz="3200" kern="1200" baseline="0" dirty="0" smtClean="0">
                          <a:solidFill>
                            <a:srgbClr val="000000"/>
                          </a:solidFill>
                          <a:latin typeface="Times New Roman"/>
                          <a:ea typeface="Times New Roman"/>
                          <a:cs typeface="Arial"/>
                        </a:rPr>
                        <a:t>یش گفتار</a:t>
                      </a:r>
                      <a:r>
                        <a:rPr lang="fa-IR" sz="2400" kern="1200" baseline="0" dirty="0" smtClean="0">
                          <a:solidFill>
                            <a:srgbClr val="000000"/>
                          </a:solidFill>
                          <a:latin typeface="Times New Roman"/>
                          <a:ea typeface="Times New Roman"/>
                          <a:cs typeface="Arial"/>
                        </a:rPr>
                        <a:t>                                           </a:t>
                      </a:r>
                      <a:endParaRPr lang="en-US" sz="2400" kern="1200" dirty="0" smtClean="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926">
                <a:tc>
                  <a:txBody>
                    <a:bodyPr/>
                    <a:lstStyle/>
                    <a:p>
                      <a:pPr marL="0" marR="0" algn="ctr">
                        <a:spcBef>
                          <a:spcPts val="0"/>
                        </a:spcBef>
                        <a:spcAft>
                          <a:spcPts val="0"/>
                        </a:spcAft>
                        <a:tabLst>
                          <a:tab pos="71755" algn="l"/>
                          <a:tab pos="4672965" algn="l"/>
                        </a:tabLst>
                      </a:pP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Introduction</a:t>
                      </a:r>
                      <a:r>
                        <a:rPr lang="fa-IR" sz="3200" dirty="0" smtClean="0">
                          <a:solidFill>
                            <a:srgbClr val="000000"/>
                          </a:solidFill>
                          <a:latin typeface="Times New Roman"/>
                          <a:ea typeface="Times New Roman"/>
                          <a:cs typeface="Arial"/>
                        </a:rPr>
                        <a:t>مقدمه</a:t>
                      </a:r>
                      <a:r>
                        <a:rPr lang="fa-IR" sz="2400" dirty="0" smtClean="0">
                          <a:solidFill>
                            <a:srgbClr val="000000"/>
                          </a:solidFill>
                          <a:latin typeface="Times New Roman"/>
                          <a:ea typeface="Times New Roman"/>
                          <a:cs typeface="Arial"/>
                        </a:rPr>
                        <a:t>                                             </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9936">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1</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kern="1200" dirty="0" smtClean="0">
                          <a:solidFill>
                            <a:srgbClr val="000000"/>
                          </a:solidFill>
                          <a:latin typeface="Times New Roman"/>
                          <a:ea typeface="Times New Roman"/>
                          <a:cs typeface="Arial"/>
                        </a:rPr>
                        <a:t>Scope</a:t>
                      </a:r>
                      <a:r>
                        <a:rPr lang="fa-IR" sz="2800" kern="1200" dirty="0" smtClean="0">
                          <a:solidFill>
                            <a:srgbClr val="000000"/>
                          </a:solidFill>
                          <a:latin typeface="Times New Roman"/>
                          <a:ea typeface="Times New Roman"/>
                          <a:cs typeface="Arial"/>
                        </a:rPr>
                        <a:t>دامنه</a:t>
                      </a:r>
                      <a:r>
                        <a:rPr lang="fa-IR" sz="2400" kern="1200" dirty="0" smtClean="0">
                          <a:solidFill>
                            <a:srgbClr val="000000"/>
                          </a:solidFill>
                          <a:latin typeface="Times New Roman"/>
                          <a:ea typeface="Times New Roman"/>
                          <a:cs typeface="Arial"/>
                        </a:rPr>
                        <a:t>                                                       </a:t>
                      </a:r>
                      <a:endParaRPr lang="en-US" sz="2400" kern="1200" dirty="0" smtClean="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9936">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2</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Normative</a:t>
                      </a:r>
                      <a:r>
                        <a:rPr lang="nl-NL" sz="2400" baseline="0" dirty="0" smtClean="0">
                          <a:solidFill>
                            <a:srgbClr val="000000"/>
                          </a:solidFill>
                          <a:latin typeface="Times New Roman"/>
                          <a:ea typeface="Times New Roman"/>
                          <a:cs typeface="Arial"/>
                        </a:rPr>
                        <a:t> references</a:t>
                      </a:r>
                      <a:r>
                        <a:rPr lang="fa-IR" sz="2800" baseline="0" dirty="0" smtClean="0">
                          <a:solidFill>
                            <a:srgbClr val="000000"/>
                          </a:solidFill>
                          <a:latin typeface="Times New Roman"/>
                          <a:ea typeface="Times New Roman"/>
                          <a:cs typeface="Arial"/>
                        </a:rPr>
                        <a:t>مراجع الزامی</a:t>
                      </a:r>
                      <a:r>
                        <a:rPr lang="fa-IR" sz="2400" baseline="0" dirty="0" smtClean="0">
                          <a:solidFill>
                            <a:srgbClr val="000000"/>
                          </a:solidFill>
                          <a:latin typeface="Times New Roman"/>
                          <a:ea typeface="Times New Roman"/>
                          <a:cs typeface="Arial"/>
                        </a:rPr>
                        <a:t>                       </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9936">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3</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Terms</a:t>
                      </a:r>
                      <a:r>
                        <a:rPr lang="nl-NL" sz="2400" baseline="0" dirty="0" smtClean="0">
                          <a:solidFill>
                            <a:srgbClr val="000000"/>
                          </a:solidFill>
                          <a:latin typeface="Times New Roman"/>
                          <a:ea typeface="Times New Roman"/>
                          <a:cs typeface="Arial"/>
                        </a:rPr>
                        <a:t> and definitions</a:t>
                      </a:r>
                      <a:r>
                        <a:rPr lang="fa-IR" sz="2400" baseline="0" dirty="0" smtClean="0">
                          <a:solidFill>
                            <a:srgbClr val="000000"/>
                          </a:solidFill>
                          <a:latin typeface="Times New Roman"/>
                          <a:ea typeface="Times New Roman"/>
                          <a:cs typeface="Arial"/>
                        </a:rPr>
                        <a:t> </a:t>
                      </a:r>
                      <a:r>
                        <a:rPr lang="fa-IR" sz="2800" baseline="0" dirty="0" smtClean="0">
                          <a:solidFill>
                            <a:srgbClr val="000000"/>
                          </a:solidFill>
                          <a:latin typeface="Times New Roman"/>
                          <a:ea typeface="Times New Roman"/>
                          <a:cs typeface="Arial"/>
                        </a:rPr>
                        <a:t>اصطلاحات و تعاریف</a:t>
                      </a:r>
                      <a:r>
                        <a:rPr lang="fa-IR" sz="2400" baseline="0" dirty="0" smtClean="0">
                          <a:solidFill>
                            <a:srgbClr val="000000"/>
                          </a:solidFill>
                          <a:latin typeface="Times New Roman"/>
                          <a:ea typeface="Times New Roman"/>
                          <a:cs typeface="Arial"/>
                        </a:rPr>
                        <a:t>           </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9936">
                <a:tc>
                  <a:txBody>
                    <a:bodyPr/>
                    <a:lstStyle/>
                    <a:p>
                      <a:pPr marL="0" marR="0" algn="ctr">
                        <a:spcBef>
                          <a:spcPts val="0"/>
                        </a:spcBef>
                        <a:spcAft>
                          <a:spcPts val="0"/>
                        </a:spcAft>
                        <a:tabLst>
                          <a:tab pos="71755" algn="l"/>
                          <a:tab pos="4672965" algn="l"/>
                        </a:tabLst>
                      </a:pPr>
                      <a:r>
                        <a:rPr lang="en-US" sz="2400" dirty="0" smtClean="0">
                          <a:solidFill>
                            <a:srgbClr val="000000"/>
                          </a:solidFill>
                          <a:latin typeface="Times New Roman"/>
                          <a:ea typeface="Times New Roman"/>
                          <a:cs typeface="Arial"/>
                        </a:rPr>
                        <a:t>4</a:t>
                      </a:r>
                      <a:endParaRPr lang="nl-NL" sz="24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tab pos="71755" algn="l"/>
                          <a:tab pos="4672965" algn="l"/>
                        </a:tabLst>
                        <a:defRPr/>
                      </a:pPr>
                      <a:r>
                        <a:rPr lang="nl-NL" sz="2400" i="1" dirty="0" smtClean="0">
                          <a:solidFill>
                            <a:srgbClr val="000000"/>
                          </a:solidFill>
                          <a:latin typeface="Times New Roman"/>
                          <a:ea typeface="Times New Roman"/>
                          <a:cs typeface="Arial"/>
                        </a:rPr>
                        <a:t>Management requirements</a:t>
                      </a:r>
                      <a:r>
                        <a:rPr lang="fa-IR" sz="2400" i="1" dirty="0" smtClean="0">
                          <a:solidFill>
                            <a:srgbClr val="000000"/>
                          </a:solidFill>
                          <a:latin typeface="Times New Roman"/>
                          <a:ea typeface="Times New Roman"/>
                          <a:cs typeface="Arial"/>
                        </a:rPr>
                        <a:t> </a:t>
                      </a:r>
                      <a:r>
                        <a:rPr lang="fa-IR" sz="2800" kern="1200" baseline="0" dirty="0" smtClean="0">
                          <a:solidFill>
                            <a:srgbClr val="000000"/>
                          </a:solidFill>
                          <a:latin typeface="Times New Roman"/>
                          <a:ea typeface="Times New Roman"/>
                          <a:cs typeface="Arial"/>
                        </a:rPr>
                        <a:t>الزامات مدیریتی          </a:t>
                      </a:r>
                      <a:endParaRPr lang="en-US" sz="2800" kern="1200" baseline="0" dirty="0" smtClean="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9936">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5</a:t>
                      </a:r>
                      <a:endParaRPr lang="nl-NL" sz="24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tab pos="71755" algn="l"/>
                          <a:tab pos="4672965" algn="l"/>
                        </a:tabLst>
                        <a:defRPr/>
                      </a:pPr>
                      <a:r>
                        <a:rPr lang="nl-NL" sz="2400" i="1" dirty="0" smtClean="0">
                          <a:solidFill>
                            <a:srgbClr val="000000"/>
                          </a:solidFill>
                          <a:latin typeface="Times New Roman"/>
                          <a:ea typeface="Times New Roman"/>
                          <a:cs typeface="Arial"/>
                        </a:rPr>
                        <a:t>Technical requirements</a:t>
                      </a:r>
                      <a:r>
                        <a:rPr lang="fa-IR" sz="2800" kern="1200" baseline="0" dirty="0" smtClean="0">
                          <a:solidFill>
                            <a:srgbClr val="000000"/>
                          </a:solidFill>
                          <a:latin typeface="Times New Roman"/>
                          <a:ea typeface="Times New Roman"/>
                          <a:cs typeface="Arial"/>
                        </a:rPr>
                        <a:t>الزامات فنی                      </a:t>
                      </a:r>
                      <a:endParaRPr lang="en-US" sz="2800" kern="1200" baseline="0" dirty="0" smtClean="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752600" y="1447800"/>
          <a:ext cx="6019800" cy="4876800"/>
        </p:xfrm>
        <a:graphic>
          <a:graphicData uri="http://schemas.openxmlformats.org/drawingml/2006/table">
            <a:tbl>
              <a:tblPr/>
              <a:tblGrid>
                <a:gridCol w="732729"/>
                <a:gridCol w="5287071"/>
              </a:tblGrid>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i="1" dirty="0">
                          <a:solidFill>
                            <a:srgbClr val="000000"/>
                          </a:solidFill>
                          <a:latin typeface="Times New Roman"/>
                          <a:ea typeface="Times New Roman"/>
                          <a:cs typeface="Arial"/>
                        </a:rPr>
                        <a:t>Management requirements</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4.1</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Organization and management</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4.2</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Quality system</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4.3</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Document control</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4.4</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Review of contracts</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4.5</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Examination by referral laboratories</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4.6</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dirty="0">
                          <a:solidFill>
                            <a:srgbClr val="000000"/>
                          </a:solidFill>
                          <a:latin typeface="Times New Roman"/>
                          <a:ea typeface="Times New Roman"/>
                          <a:cs typeface="Arial"/>
                        </a:rPr>
                        <a:t>External services and supplies</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4.7</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Advisory services</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4.8</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Complaints</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4.9</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Identification and control of nonconformities</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4.10</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Corrective action</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4.11</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Preventive action</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4.12</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Continual improvement</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4.13</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Quality and technical records</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4.14</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a:solidFill>
                            <a:srgbClr val="000000"/>
                          </a:solidFill>
                          <a:latin typeface="Times New Roman"/>
                          <a:ea typeface="Times New Roman"/>
                          <a:cs typeface="Arial"/>
                        </a:rPr>
                        <a:t>Internal audits</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2250">
                <a:tc>
                  <a:txBody>
                    <a:bodyPr/>
                    <a:lstStyle/>
                    <a:p>
                      <a:pPr marL="0" marR="0" algn="ctr">
                        <a:spcBef>
                          <a:spcPts val="0"/>
                        </a:spcBef>
                        <a:spcAft>
                          <a:spcPts val="0"/>
                        </a:spcAft>
                        <a:tabLst>
                          <a:tab pos="71755" algn="l"/>
                          <a:tab pos="4672965" algn="l"/>
                        </a:tabLst>
                      </a:pPr>
                      <a:r>
                        <a:rPr lang="nl-NL" sz="2000" dirty="0" smtClean="0">
                          <a:solidFill>
                            <a:srgbClr val="000000"/>
                          </a:solidFill>
                          <a:latin typeface="Times New Roman"/>
                          <a:ea typeface="Times New Roman"/>
                          <a:cs typeface="Arial"/>
                        </a:rPr>
                        <a:t>4.15</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000" dirty="0">
                          <a:solidFill>
                            <a:srgbClr val="000000"/>
                          </a:solidFill>
                          <a:latin typeface="Times New Roman"/>
                          <a:ea typeface="Times New Roman"/>
                          <a:cs typeface="Arial"/>
                        </a:rPr>
                        <a:t>Management review</a:t>
                      </a:r>
                      <a:endParaRPr lang="en-US" sz="20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tangle 2"/>
          <p:cNvSpPr txBox="1">
            <a:spLocks noChangeArrowheads="1"/>
          </p:cNvSpPr>
          <p:nvPr/>
        </p:nvSpPr>
        <p:spPr bwMode="auto">
          <a:xfrm>
            <a:off x="1785938" y="357188"/>
            <a:ext cx="5857875" cy="1143000"/>
          </a:xfrm>
          <a:prstGeom prst="rect">
            <a:avLst/>
          </a:prstGeom>
          <a:noFill/>
          <a:ln w="9525">
            <a:noFill/>
            <a:miter lim="800000"/>
            <a:headEnd/>
            <a:tailEnd/>
          </a:ln>
          <a:effectLst/>
        </p:spPr>
        <p:txBody>
          <a:bodyPr anchor="ctr"/>
          <a:lstStyle/>
          <a:p>
            <a:pPr algn="ctr">
              <a:defRPr/>
            </a:pPr>
            <a:r>
              <a:rPr lang="en-US" sz="4000" b="1" kern="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lt"/>
                <a:ea typeface="+mj-ea"/>
                <a:cs typeface="+mj-cs"/>
              </a:rPr>
              <a:t>ISO 15189:2007 - Structure</a:t>
            </a:r>
          </a:p>
        </p:txBody>
      </p:sp>
    </p:spTree>
  </p:cSld>
  <p:clrMapOvr>
    <a:masterClrMapping/>
  </p:clrMapOvr>
  <p:transition>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676400" y="1676400"/>
          <a:ext cx="6324600" cy="3657600"/>
        </p:xfrm>
        <a:graphic>
          <a:graphicData uri="http://schemas.openxmlformats.org/drawingml/2006/table">
            <a:tbl>
              <a:tblPr/>
              <a:tblGrid>
                <a:gridCol w="769828"/>
                <a:gridCol w="5554772"/>
              </a:tblGrid>
              <a:tr h="152400">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5</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i="1" dirty="0">
                          <a:solidFill>
                            <a:srgbClr val="000000"/>
                          </a:solidFill>
                          <a:latin typeface="Times New Roman"/>
                          <a:ea typeface="Times New Roman"/>
                          <a:cs typeface="Arial"/>
                        </a:rPr>
                        <a:t>Technical requirements</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5.1</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dirty="0">
                          <a:solidFill>
                            <a:srgbClr val="000000"/>
                          </a:solidFill>
                          <a:latin typeface="Times New Roman"/>
                          <a:ea typeface="Times New Roman"/>
                          <a:cs typeface="Arial"/>
                        </a:rPr>
                        <a:t>Personnel</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5.2</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a:solidFill>
                            <a:srgbClr val="000000"/>
                          </a:solidFill>
                          <a:latin typeface="Times New Roman"/>
                          <a:ea typeface="Times New Roman"/>
                          <a:cs typeface="Arial"/>
                        </a:rPr>
                        <a:t>Accomodation and environmental conditions</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5.3</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a:solidFill>
                            <a:srgbClr val="000000"/>
                          </a:solidFill>
                          <a:latin typeface="Times New Roman"/>
                          <a:ea typeface="Times New Roman"/>
                          <a:cs typeface="Arial"/>
                        </a:rPr>
                        <a:t>Laboratory equipment</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5.4</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a:solidFill>
                            <a:srgbClr val="000000"/>
                          </a:solidFill>
                          <a:latin typeface="Times New Roman"/>
                          <a:ea typeface="Times New Roman"/>
                          <a:cs typeface="Arial"/>
                        </a:rPr>
                        <a:t>Pre-examination procedures</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5.5</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a:solidFill>
                            <a:srgbClr val="000000"/>
                          </a:solidFill>
                          <a:latin typeface="Times New Roman"/>
                          <a:ea typeface="Times New Roman"/>
                          <a:cs typeface="Arial"/>
                        </a:rPr>
                        <a:t>Examination procedures</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5.6</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dirty="0">
                          <a:solidFill>
                            <a:srgbClr val="000000"/>
                          </a:solidFill>
                          <a:latin typeface="Times New Roman"/>
                          <a:ea typeface="Times New Roman"/>
                          <a:cs typeface="Arial"/>
                        </a:rPr>
                        <a:t>Asurring quality of examination procedures</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5.7</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a:solidFill>
                            <a:srgbClr val="000000"/>
                          </a:solidFill>
                          <a:latin typeface="Times New Roman"/>
                          <a:ea typeface="Times New Roman"/>
                          <a:cs typeface="Arial"/>
                        </a:rPr>
                        <a:t>Post-examination procedures</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r>
                        <a:rPr lang="nl-NL" sz="2400" dirty="0" smtClean="0">
                          <a:solidFill>
                            <a:srgbClr val="000000"/>
                          </a:solidFill>
                          <a:latin typeface="Times New Roman"/>
                          <a:ea typeface="Times New Roman"/>
                          <a:cs typeface="Arial"/>
                        </a:rPr>
                        <a:t>5.8</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nl-NL" sz="2400">
                          <a:solidFill>
                            <a:srgbClr val="000000"/>
                          </a:solidFill>
                          <a:latin typeface="Times New Roman"/>
                          <a:ea typeface="Times New Roman"/>
                          <a:cs typeface="Arial"/>
                        </a:rPr>
                        <a:t>Reporting of results</a:t>
                      </a:r>
                      <a:endParaRPr lang="en-US" sz="2800" dirty="0">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endParaRPr lang="nl-NL" sz="240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endParaRPr lang="nl-NL" sz="24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tangle 2"/>
          <p:cNvSpPr txBox="1">
            <a:spLocks noChangeArrowheads="1"/>
          </p:cNvSpPr>
          <p:nvPr/>
        </p:nvSpPr>
        <p:spPr bwMode="auto">
          <a:xfrm>
            <a:off x="1785938" y="428612"/>
            <a:ext cx="5857875" cy="1143000"/>
          </a:xfrm>
          <a:prstGeom prst="rect">
            <a:avLst/>
          </a:prstGeom>
          <a:noFill/>
          <a:ln w="9525">
            <a:noFill/>
            <a:miter lim="800000"/>
            <a:headEnd/>
            <a:tailEnd/>
          </a:ln>
          <a:effectLst/>
        </p:spPr>
        <p:txBody>
          <a:bodyPr anchor="ctr"/>
          <a:lstStyle/>
          <a:p>
            <a:pPr algn="ctr">
              <a:defRPr/>
            </a:pPr>
            <a:r>
              <a:rPr lang="en-US" sz="4000" b="1" kern="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lt"/>
                <a:ea typeface="+mj-ea"/>
                <a:cs typeface="+mj-cs"/>
              </a:rPr>
              <a:t>ISO 15189:2007 - Structure</a:t>
            </a:r>
          </a:p>
        </p:txBody>
      </p:sp>
    </p:spTree>
  </p:cSld>
  <p:clrMapOvr>
    <a:masterClrMapping/>
  </p:clrMapOvr>
  <p:transition>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1115616" y="1052736"/>
          <a:ext cx="7560840" cy="5279464"/>
        </p:xfrm>
        <a:graphic>
          <a:graphicData uri="http://schemas.openxmlformats.org/drawingml/2006/table">
            <a:tbl>
              <a:tblPr/>
              <a:tblGrid>
                <a:gridCol w="1411950"/>
                <a:gridCol w="6148890"/>
              </a:tblGrid>
              <a:tr h="672480">
                <a:tc>
                  <a:txBody>
                    <a:bodyPr/>
                    <a:lstStyle/>
                    <a:p>
                      <a:pPr marL="0" marR="0" algn="ctr">
                        <a:spcBef>
                          <a:spcPts val="0"/>
                        </a:spcBef>
                        <a:spcAft>
                          <a:spcPts val="0"/>
                        </a:spcAft>
                        <a:tabLst>
                          <a:tab pos="71755" algn="l"/>
                          <a:tab pos="4672965" algn="l"/>
                        </a:tabLst>
                      </a:pPr>
                      <a:r>
                        <a:rPr lang="en-US" sz="2400" kern="1200" dirty="0" smtClean="0">
                          <a:solidFill>
                            <a:srgbClr val="000000"/>
                          </a:solidFill>
                          <a:latin typeface="Times New Roman"/>
                          <a:ea typeface="Times New Roman"/>
                          <a:cs typeface="Arial"/>
                        </a:rPr>
                        <a:t>Annexes</a:t>
                      </a:r>
                      <a:endParaRPr lang="fa-IR" sz="2400" kern="1200" dirty="0" smtClean="0">
                        <a:solidFill>
                          <a:srgbClr val="000000"/>
                        </a:solidFill>
                        <a:latin typeface="Times New Roman"/>
                        <a:ea typeface="Times New Roman"/>
                        <a:cs typeface="Arial"/>
                      </a:endParaRPr>
                    </a:p>
                    <a:p>
                      <a:pPr marL="0" marR="0" algn="ctr">
                        <a:spcBef>
                          <a:spcPts val="0"/>
                        </a:spcBef>
                        <a:spcAft>
                          <a:spcPts val="0"/>
                        </a:spcAft>
                        <a:tabLst>
                          <a:tab pos="71755" algn="l"/>
                          <a:tab pos="4672965" algn="l"/>
                        </a:tabLst>
                      </a:pPr>
                      <a:r>
                        <a:rPr lang="fa-IR" sz="2400" kern="1200" dirty="0" smtClean="0">
                          <a:solidFill>
                            <a:srgbClr val="000000"/>
                          </a:solidFill>
                          <a:latin typeface="Times New Roman"/>
                          <a:ea typeface="Times New Roman"/>
                          <a:cs typeface="Arial"/>
                        </a:rPr>
                        <a:t>پیوست</a:t>
                      </a:r>
                      <a:endParaRPr lang="en-US" sz="2400" kern="12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en-US" sz="2400" i="1" kern="1200" dirty="0" smtClean="0">
                          <a:solidFill>
                            <a:srgbClr val="000000"/>
                          </a:solidFill>
                          <a:latin typeface="Times New Roman"/>
                          <a:ea typeface="Times New Roman"/>
                          <a:cs typeface="Arial"/>
                        </a:rPr>
                        <a:t>Informative</a:t>
                      </a:r>
                      <a:endParaRPr lang="en-US" sz="2400" i="1" kern="12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6880">
                <a:tc>
                  <a:txBody>
                    <a:bodyPr/>
                    <a:lstStyle/>
                    <a:p>
                      <a:pPr marL="0" marR="0" algn="ctr">
                        <a:spcBef>
                          <a:spcPts val="0"/>
                        </a:spcBef>
                        <a:spcAft>
                          <a:spcPts val="0"/>
                        </a:spcAft>
                        <a:tabLst>
                          <a:tab pos="71755" algn="l"/>
                          <a:tab pos="4672965" algn="l"/>
                        </a:tabLst>
                      </a:pPr>
                      <a:r>
                        <a:rPr lang="nl-NL" sz="2400" kern="1200" dirty="0" smtClean="0">
                          <a:solidFill>
                            <a:srgbClr val="000000"/>
                          </a:solidFill>
                          <a:latin typeface="Times New Roman"/>
                          <a:ea typeface="Times New Roman"/>
                          <a:cs typeface="Arial"/>
                        </a:rPr>
                        <a:t>A</a:t>
                      </a:r>
                      <a:endParaRPr lang="en-US" sz="2400" kern="12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r>
                        <a:rPr lang="en-US" sz="2400" kern="1200" dirty="0" smtClean="0">
                          <a:solidFill>
                            <a:srgbClr val="000000"/>
                          </a:solidFill>
                          <a:latin typeface="Times New Roman"/>
                          <a:ea typeface="Times New Roman"/>
                          <a:cs typeface="Arial"/>
                        </a:rPr>
                        <a:t>Correlation with ISO 9001:2000 and ISO/IEC 17025:2005</a:t>
                      </a:r>
                      <a:endParaRPr lang="fa-IR" sz="2400" kern="1200" dirty="0" smtClean="0">
                        <a:solidFill>
                          <a:srgbClr val="000000"/>
                        </a:solidFill>
                        <a:latin typeface="Times New Roman"/>
                        <a:ea typeface="Times New Roman"/>
                        <a:cs typeface="Arial"/>
                      </a:endParaRPr>
                    </a:p>
                    <a:p>
                      <a:pPr marL="0" marR="0">
                        <a:spcBef>
                          <a:spcPts val="0"/>
                        </a:spcBef>
                        <a:spcAft>
                          <a:spcPts val="0"/>
                        </a:spcAft>
                        <a:tabLst>
                          <a:tab pos="71755" algn="l"/>
                          <a:tab pos="4672965" algn="l"/>
                        </a:tabLst>
                      </a:pPr>
                      <a:endParaRPr lang="fa-IR" sz="2400" kern="1200" dirty="0" smtClean="0">
                        <a:solidFill>
                          <a:srgbClr val="000000"/>
                        </a:solidFill>
                        <a:latin typeface="Times New Roman"/>
                        <a:ea typeface="Times New Roman"/>
                        <a:cs typeface="Arial"/>
                      </a:endParaRPr>
                    </a:p>
                    <a:p>
                      <a:pPr marL="0" marR="0">
                        <a:spcBef>
                          <a:spcPts val="0"/>
                        </a:spcBef>
                        <a:spcAft>
                          <a:spcPts val="0"/>
                        </a:spcAft>
                        <a:tabLst>
                          <a:tab pos="71755" algn="l"/>
                          <a:tab pos="4672965" algn="l"/>
                        </a:tabLst>
                      </a:pPr>
                      <a:r>
                        <a:rPr lang="fa-IR" sz="2400" kern="1200" dirty="0" smtClean="0">
                          <a:solidFill>
                            <a:srgbClr val="000000"/>
                          </a:solidFill>
                          <a:latin typeface="Times New Roman"/>
                          <a:ea typeface="Times New Roman"/>
                          <a:cs typeface="Arial"/>
                        </a:rPr>
                        <a:t>ارتباط</a:t>
                      </a:r>
                      <a:r>
                        <a:rPr lang="fa-IR" sz="2400" kern="1200" baseline="0" dirty="0" smtClean="0">
                          <a:solidFill>
                            <a:srgbClr val="000000"/>
                          </a:solidFill>
                          <a:latin typeface="Times New Roman"/>
                          <a:ea typeface="Times New Roman"/>
                          <a:cs typeface="Arial"/>
                        </a:rPr>
                        <a:t> بین ایزو 9001 و ایزو 17025 با ایزو 15189</a:t>
                      </a:r>
                      <a:endParaRPr lang="en-US" sz="2400" kern="12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38024">
                <a:tc>
                  <a:txBody>
                    <a:bodyPr/>
                    <a:lstStyle/>
                    <a:p>
                      <a:pPr marL="0" marR="0" algn="ctr">
                        <a:spcBef>
                          <a:spcPts val="0"/>
                        </a:spcBef>
                        <a:spcAft>
                          <a:spcPts val="0"/>
                        </a:spcAft>
                        <a:tabLst>
                          <a:tab pos="71755" algn="l"/>
                          <a:tab pos="4672965" algn="l"/>
                        </a:tabLst>
                      </a:pPr>
                      <a:r>
                        <a:rPr lang="nl-NL" sz="2400" kern="1200" dirty="0" smtClean="0">
                          <a:solidFill>
                            <a:srgbClr val="000000"/>
                          </a:solidFill>
                          <a:latin typeface="Times New Roman"/>
                          <a:ea typeface="Times New Roman"/>
                          <a:cs typeface="Arial"/>
                        </a:rPr>
                        <a:t>B</a:t>
                      </a:r>
                      <a:endParaRPr lang="en-US" sz="2400" kern="12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0"/>
                        </a:spcBef>
                        <a:spcAft>
                          <a:spcPts val="0"/>
                        </a:spcAft>
                        <a:tabLst>
                          <a:tab pos="71755" algn="l"/>
                          <a:tab pos="4672965" algn="l"/>
                        </a:tabLst>
                      </a:pPr>
                      <a:r>
                        <a:rPr lang="en-US" sz="2400" kern="1200" dirty="0" smtClean="0">
                          <a:solidFill>
                            <a:srgbClr val="000000"/>
                          </a:solidFill>
                          <a:latin typeface="Times New Roman"/>
                          <a:ea typeface="Times New Roman"/>
                          <a:cs typeface="Arial"/>
                        </a:rPr>
                        <a:t>Recommendations for protection of laboratory information systems (LIS)</a:t>
                      </a:r>
                      <a:endParaRPr lang="fa-IR" sz="2400" kern="1200" dirty="0" smtClean="0">
                        <a:solidFill>
                          <a:srgbClr val="000000"/>
                        </a:solidFill>
                        <a:latin typeface="Times New Roman"/>
                        <a:ea typeface="Times New Roman"/>
                        <a:cs typeface="Arial"/>
                      </a:endParaRPr>
                    </a:p>
                    <a:p>
                      <a:pPr marL="0" marR="0" algn="l" defTabSz="914400" rtl="0" eaLnBrk="1" latinLnBrk="0" hangingPunct="1">
                        <a:spcBef>
                          <a:spcPts val="0"/>
                        </a:spcBef>
                        <a:spcAft>
                          <a:spcPts val="0"/>
                        </a:spcAft>
                        <a:tabLst>
                          <a:tab pos="71755" algn="l"/>
                          <a:tab pos="4672965" algn="l"/>
                        </a:tabLst>
                      </a:pPr>
                      <a:r>
                        <a:rPr lang="fa-IR" sz="2400" kern="1200" dirty="0" smtClean="0">
                          <a:solidFill>
                            <a:srgbClr val="000000"/>
                          </a:solidFill>
                          <a:latin typeface="Times New Roman"/>
                          <a:ea typeface="Times New Roman"/>
                          <a:cs typeface="Arial"/>
                        </a:rPr>
                        <a:t>پیشنهادهایی</a:t>
                      </a:r>
                      <a:r>
                        <a:rPr lang="fa-IR" sz="2400" kern="1200" baseline="0" dirty="0" smtClean="0">
                          <a:solidFill>
                            <a:srgbClr val="000000"/>
                          </a:solidFill>
                          <a:latin typeface="Times New Roman"/>
                          <a:ea typeface="Times New Roman"/>
                          <a:cs typeface="Arial"/>
                        </a:rPr>
                        <a:t> برای حفاظت از سیستم های اطلاعاتی آزمایشگاه</a:t>
                      </a:r>
                      <a:endParaRPr lang="en-US" sz="2400" kern="12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r>
                        <a:rPr lang="nl-NL" sz="2400" kern="1200" dirty="0" smtClean="0">
                          <a:solidFill>
                            <a:srgbClr val="000000"/>
                          </a:solidFill>
                          <a:latin typeface="Times New Roman"/>
                          <a:ea typeface="Times New Roman"/>
                          <a:cs typeface="Arial"/>
                        </a:rPr>
                        <a:t>C</a:t>
                      </a:r>
                      <a:endParaRPr lang="en-US" sz="2400" kern="12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914400" rtl="0" eaLnBrk="1" latinLnBrk="0" hangingPunct="1">
                        <a:spcBef>
                          <a:spcPts val="0"/>
                        </a:spcBef>
                        <a:spcAft>
                          <a:spcPts val="0"/>
                        </a:spcAft>
                        <a:tabLst>
                          <a:tab pos="71755" algn="l"/>
                          <a:tab pos="4672965" algn="l"/>
                        </a:tabLst>
                      </a:pPr>
                      <a:r>
                        <a:rPr lang="en-US" sz="2400" kern="1200" dirty="0" smtClean="0">
                          <a:solidFill>
                            <a:srgbClr val="000000"/>
                          </a:solidFill>
                          <a:latin typeface="Times New Roman"/>
                          <a:ea typeface="Times New Roman"/>
                          <a:cs typeface="Arial"/>
                        </a:rPr>
                        <a:t>Ethics in laboratory medicine</a:t>
                      </a:r>
                      <a:endParaRPr lang="fa-IR" sz="2400" kern="1200" dirty="0" smtClean="0">
                        <a:solidFill>
                          <a:srgbClr val="000000"/>
                        </a:solidFill>
                        <a:latin typeface="Times New Roman"/>
                        <a:ea typeface="Times New Roman"/>
                        <a:cs typeface="Arial"/>
                      </a:endParaRPr>
                    </a:p>
                    <a:p>
                      <a:pPr marL="0" marR="0" algn="l" defTabSz="914400" rtl="0" eaLnBrk="1" latinLnBrk="0" hangingPunct="1">
                        <a:spcBef>
                          <a:spcPts val="0"/>
                        </a:spcBef>
                        <a:spcAft>
                          <a:spcPts val="0"/>
                        </a:spcAft>
                        <a:tabLst>
                          <a:tab pos="71755" algn="l"/>
                          <a:tab pos="4672965" algn="l"/>
                        </a:tabLst>
                      </a:pPr>
                      <a:r>
                        <a:rPr lang="fa-IR" sz="2400" kern="1200" dirty="0" smtClean="0">
                          <a:solidFill>
                            <a:srgbClr val="000000"/>
                          </a:solidFill>
                          <a:latin typeface="Times New Roman"/>
                          <a:ea typeface="Times New Roman"/>
                          <a:cs typeface="Arial"/>
                        </a:rPr>
                        <a:t>اصول</a:t>
                      </a:r>
                      <a:r>
                        <a:rPr lang="fa-IR" sz="2400" kern="1200" baseline="0" dirty="0" smtClean="0">
                          <a:solidFill>
                            <a:srgbClr val="000000"/>
                          </a:solidFill>
                          <a:latin typeface="Times New Roman"/>
                          <a:ea typeface="Times New Roman"/>
                          <a:cs typeface="Arial"/>
                        </a:rPr>
                        <a:t> اخلاقی در آزمایشگاه پزشکی                             </a:t>
                      </a:r>
                      <a:endParaRPr lang="en-US" sz="2400" kern="12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endParaRPr lang="nl-NL" sz="24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tabLst>
                          <a:tab pos="71755" algn="l"/>
                          <a:tab pos="4672965" algn="l"/>
                        </a:tabLst>
                      </a:pPr>
                      <a:endParaRPr lang="nl-NL" sz="24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2400">
                <a:tc>
                  <a:txBody>
                    <a:bodyPr/>
                    <a:lstStyle/>
                    <a:p>
                      <a:pPr marL="0" marR="0" algn="ctr">
                        <a:spcBef>
                          <a:spcPts val="0"/>
                        </a:spcBef>
                        <a:spcAft>
                          <a:spcPts val="0"/>
                        </a:spcAft>
                        <a:tabLst>
                          <a:tab pos="71755" algn="l"/>
                          <a:tab pos="4672965" algn="l"/>
                        </a:tabLst>
                      </a:pPr>
                      <a:endParaRPr lang="nl-NL" sz="24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tab pos="71755" algn="l"/>
                          <a:tab pos="4672965" algn="l"/>
                        </a:tabLst>
                        <a:defRPr/>
                      </a:pPr>
                      <a:r>
                        <a:rPr lang="en-US" sz="2400" dirty="0" smtClean="0">
                          <a:solidFill>
                            <a:srgbClr val="000000"/>
                          </a:solidFill>
                          <a:latin typeface="Times New Roman"/>
                          <a:ea typeface="Times New Roman"/>
                          <a:cs typeface="Arial"/>
                        </a:rPr>
                        <a:t>Bibliography</a:t>
                      </a:r>
                      <a:r>
                        <a:rPr lang="fa-IR" sz="2400" dirty="0" smtClean="0">
                          <a:solidFill>
                            <a:srgbClr val="000000"/>
                          </a:solidFill>
                          <a:latin typeface="Times New Roman"/>
                          <a:ea typeface="Times New Roman"/>
                          <a:cs typeface="Arial"/>
                        </a:rPr>
                        <a:t>   کتابنامه                                         </a:t>
                      </a:r>
                      <a:endParaRPr lang="nl-NL" sz="2400" dirty="0">
                        <a:solidFill>
                          <a:srgbClr val="000000"/>
                        </a:solidFill>
                        <a:latin typeface="Times New Roman"/>
                        <a:ea typeface="Times New Roman"/>
                        <a:cs typeface="Arial"/>
                      </a:endParaRPr>
                    </a:p>
                  </a:txBody>
                  <a:tcPr marL="26224" marR="2622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tangle 2"/>
          <p:cNvSpPr txBox="1">
            <a:spLocks noChangeArrowheads="1"/>
          </p:cNvSpPr>
          <p:nvPr/>
        </p:nvSpPr>
        <p:spPr bwMode="auto">
          <a:xfrm>
            <a:off x="1835696" y="188640"/>
            <a:ext cx="5857875" cy="1143000"/>
          </a:xfrm>
          <a:prstGeom prst="rect">
            <a:avLst/>
          </a:prstGeom>
          <a:noFill/>
          <a:ln w="9525">
            <a:noFill/>
            <a:miter lim="800000"/>
            <a:headEnd/>
            <a:tailEnd/>
          </a:ln>
          <a:effectLst/>
        </p:spPr>
        <p:txBody>
          <a:bodyPr anchor="ctr"/>
          <a:lstStyle/>
          <a:p>
            <a:pPr algn="ctr">
              <a:defRPr/>
            </a:pPr>
            <a:r>
              <a:rPr lang="en-US" sz="4000" b="1" kern="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lt"/>
                <a:ea typeface="+mj-ea"/>
                <a:cs typeface="+mj-cs"/>
              </a:rPr>
              <a:t>ISO 15189:2007 - Structure</a:t>
            </a:r>
          </a:p>
        </p:txBody>
      </p:sp>
    </p:spTree>
  </p:cSld>
  <p:clrMapOvr>
    <a:masterClrMapping/>
  </p:clrMapOvr>
  <p:transition>
    <p:rand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2571736" y="428604"/>
            <a:ext cx="3848104" cy="1143000"/>
          </a:xfrm>
        </p:spPr>
        <p:txBody>
          <a:bodyPr/>
          <a:lstStyle/>
          <a:p>
            <a:pPr>
              <a:defRPr/>
            </a:pPr>
            <a:r>
              <a:rPr lang="en-US" sz="8800" dirty="0" smtClean="0">
                <a:solidFill>
                  <a:srgbClr val="0033CC"/>
                </a:solidFill>
                <a:effectLst>
                  <a:outerShdw blurRad="38100" dist="38100" dir="2700000" algn="tl">
                    <a:srgbClr val="000000">
                      <a:alpha val="43137"/>
                    </a:srgbClr>
                  </a:outerShdw>
                </a:effectLst>
              </a:rPr>
              <a:t>Foreword</a:t>
            </a:r>
            <a:endParaRPr lang="th-TH" sz="8800" dirty="0" smtClean="0">
              <a:solidFill>
                <a:srgbClr val="0033CC"/>
              </a:solidFill>
              <a:effectLst>
                <a:outerShdw blurRad="38100" dist="38100" dir="2700000" algn="tl">
                  <a:srgbClr val="000000">
                    <a:alpha val="43137"/>
                  </a:srgbClr>
                </a:outerShdw>
              </a:effectLst>
            </a:endParaRPr>
          </a:p>
        </p:txBody>
      </p:sp>
      <p:pic>
        <p:nvPicPr>
          <p:cNvPr id="6" name="Picture 5" descr="logo_iso.gif"/>
          <p:cNvPicPr>
            <a:picLocks noChangeAspect="1"/>
          </p:cNvPicPr>
          <p:nvPr/>
        </p:nvPicPr>
        <p:blipFill>
          <a:blip r:embed="rId3" cstate="print"/>
          <a:stretch>
            <a:fillRect/>
          </a:stretch>
        </p:blipFill>
        <p:spPr>
          <a:xfrm>
            <a:off x="214282" y="1804960"/>
            <a:ext cx="1924050" cy="552450"/>
          </a:xfrm>
          <a:prstGeom prst="rect">
            <a:avLst/>
          </a:prstGeom>
        </p:spPr>
      </p:pic>
      <p:sp>
        <p:nvSpPr>
          <p:cNvPr id="8" name="TextBox 7"/>
          <p:cNvSpPr txBox="1"/>
          <p:nvPr/>
        </p:nvSpPr>
        <p:spPr>
          <a:xfrm>
            <a:off x="2357422" y="1804960"/>
            <a:ext cx="6500858" cy="523220"/>
          </a:xfrm>
          <a:prstGeom prst="rect">
            <a:avLst/>
          </a:prstGeom>
          <a:noFill/>
        </p:spPr>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International Standards for Business, Government and Society</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Rectangle 8"/>
          <p:cNvSpPr/>
          <p:nvPr/>
        </p:nvSpPr>
        <p:spPr>
          <a:xfrm>
            <a:off x="142844" y="3117815"/>
            <a:ext cx="6286544" cy="954107"/>
          </a:xfrm>
          <a:prstGeom prst="rect">
            <a:avLst/>
          </a:prstGeom>
        </p:spPr>
        <p:txBody>
          <a:bodyPr wrap="square">
            <a:spAutoFit/>
          </a:bodyPr>
          <a:lstStyle/>
          <a:p>
            <a:r>
              <a:rPr lang="en-US" dirty="0" smtClean="0"/>
              <a:t>ISO 15189 was prepared by Technical Committee ISO/TC 212, </a:t>
            </a:r>
            <a:r>
              <a:rPr lang="en-US" i="1" dirty="0" smtClean="0"/>
              <a:t>Clinical laboratory testing and in vitro diagnostic test systems.</a:t>
            </a:r>
            <a:endParaRPr lang="en-US" dirty="0"/>
          </a:p>
        </p:txBody>
      </p:sp>
      <p:sp>
        <p:nvSpPr>
          <p:cNvPr id="10" name="Rectangle 9"/>
          <p:cNvSpPr/>
          <p:nvPr/>
        </p:nvSpPr>
        <p:spPr>
          <a:xfrm>
            <a:off x="142844" y="4357674"/>
            <a:ext cx="6357982" cy="1384995"/>
          </a:xfrm>
          <a:prstGeom prst="rect">
            <a:avLst/>
          </a:prstGeom>
        </p:spPr>
        <p:txBody>
          <a:bodyPr wrap="square">
            <a:spAutoFit/>
          </a:bodyPr>
          <a:lstStyle/>
          <a:p>
            <a:pPr algn="just"/>
            <a:r>
              <a:rPr lang="en-US" dirty="0" smtClean="0"/>
              <a:t>This second edition cancels and replaces the first edition       (ISO 15189:2003) which has been technically revised in order to align it more closely with the second edition of ISO/IEC 17025.</a:t>
            </a:r>
            <a:endParaRPr lang="en-US" dirty="0"/>
          </a:p>
        </p:txBody>
      </p:sp>
      <p:pic>
        <p:nvPicPr>
          <p:cNvPr id="11" name="Picture 10" descr="IARLab5.jpg"/>
          <p:cNvPicPr>
            <a:picLocks noChangeAspect="1"/>
          </p:cNvPicPr>
          <p:nvPr/>
        </p:nvPicPr>
        <p:blipFill>
          <a:blip r:embed="rId4" cstate="print"/>
          <a:stretch>
            <a:fillRect/>
          </a:stretch>
        </p:blipFill>
        <p:spPr>
          <a:xfrm>
            <a:off x="6783713" y="3214686"/>
            <a:ext cx="2146005" cy="250033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1027"/>
          <p:cNvSpPr txBox="1">
            <a:spLocks noChangeArrowheads="1"/>
          </p:cNvSpPr>
          <p:nvPr/>
        </p:nvSpPr>
        <p:spPr bwMode="auto">
          <a:xfrm>
            <a:off x="357158" y="1612043"/>
            <a:ext cx="8539163" cy="4888791"/>
          </a:xfrm>
          <a:prstGeom prst="rect">
            <a:avLst/>
          </a:prstGeom>
          <a:noFill/>
          <a:ln w="12700" cap="sq">
            <a:noFill/>
            <a:miter lim="800000"/>
            <a:headEnd/>
            <a:tailEnd/>
          </a:ln>
        </p:spPr>
        <p:txBody>
          <a:bodyPr wrap="square">
            <a:spAutoFit/>
          </a:bodyPr>
          <a:lstStyle/>
          <a:p>
            <a:pPr algn="ctr">
              <a:lnSpc>
                <a:spcPct val="50000"/>
              </a:lnSpc>
              <a:spcBef>
                <a:spcPct val="50000"/>
              </a:spcBef>
            </a:pPr>
            <a:r>
              <a:rPr lang="en-US" b="1" dirty="0" smtClean="0">
                <a:solidFill>
                  <a:srgbClr val="00664D"/>
                </a:solidFill>
                <a:effectLst>
                  <a:outerShdw blurRad="38100" dist="38100" dir="2700000" algn="tl">
                    <a:srgbClr val="000000">
                      <a:alpha val="43137"/>
                    </a:srgbClr>
                  </a:outerShdw>
                </a:effectLst>
              </a:rPr>
              <a:t>Based upon ISO/IEC 17025 and ISO 9001</a:t>
            </a:r>
          </a:p>
          <a:p>
            <a:pPr algn="ctr">
              <a:lnSpc>
                <a:spcPct val="30000"/>
              </a:lnSpc>
              <a:spcBef>
                <a:spcPct val="50000"/>
              </a:spcBef>
            </a:pPr>
            <a:endParaRPr lang="en-US" b="1" dirty="0" smtClean="0">
              <a:solidFill>
                <a:srgbClr val="00664D"/>
              </a:solidFill>
            </a:endParaRPr>
          </a:p>
          <a:p>
            <a:pPr algn="ctr">
              <a:lnSpc>
                <a:spcPct val="30000"/>
              </a:lnSpc>
              <a:spcBef>
                <a:spcPct val="50000"/>
              </a:spcBef>
            </a:pPr>
            <a:r>
              <a:rPr lang="en-US" b="1" dirty="0" smtClean="0">
                <a:solidFill>
                  <a:srgbClr val="00664D"/>
                </a:solidFill>
              </a:rPr>
              <a:t>EN ISO 9001:2000: </a:t>
            </a:r>
            <a:r>
              <a:rPr lang="en-US" b="1" dirty="0" smtClean="0">
                <a:solidFill>
                  <a:srgbClr val="FF0000"/>
                </a:solidFill>
              </a:rPr>
              <a:t>Quality</a:t>
            </a:r>
            <a:r>
              <a:rPr lang="en-US" b="1" dirty="0" smtClean="0">
                <a:solidFill>
                  <a:srgbClr val="00664D"/>
                </a:solidFill>
              </a:rPr>
              <a:t> management systems —Requirements</a:t>
            </a:r>
          </a:p>
          <a:p>
            <a:pPr algn="ctr">
              <a:lnSpc>
                <a:spcPct val="30000"/>
              </a:lnSpc>
              <a:spcBef>
                <a:spcPct val="50000"/>
              </a:spcBef>
            </a:pPr>
            <a:r>
              <a:rPr lang="en-US" b="1" dirty="0" smtClean="0">
                <a:solidFill>
                  <a:srgbClr val="00664D"/>
                </a:solidFill>
              </a:rPr>
              <a:t>Third edition, 15 December 2000</a:t>
            </a:r>
          </a:p>
          <a:p>
            <a:pPr algn="ctr">
              <a:lnSpc>
                <a:spcPct val="30000"/>
              </a:lnSpc>
              <a:spcBef>
                <a:spcPct val="50000"/>
              </a:spcBef>
            </a:pPr>
            <a:endParaRPr lang="en-US" b="1" dirty="0" smtClean="0">
              <a:solidFill>
                <a:srgbClr val="00664D"/>
              </a:solidFill>
            </a:endParaRPr>
          </a:p>
          <a:p>
            <a:pPr algn="ctr">
              <a:lnSpc>
                <a:spcPct val="30000"/>
              </a:lnSpc>
              <a:spcBef>
                <a:spcPct val="50000"/>
              </a:spcBef>
            </a:pPr>
            <a:endParaRPr lang="en-US" b="1" dirty="0" smtClean="0">
              <a:solidFill>
                <a:srgbClr val="00664D"/>
              </a:solidFill>
            </a:endParaRPr>
          </a:p>
          <a:p>
            <a:pPr algn="ctr">
              <a:lnSpc>
                <a:spcPct val="50000"/>
              </a:lnSpc>
              <a:spcBef>
                <a:spcPct val="50000"/>
              </a:spcBef>
            </a:pPr>
            <a:r>
              <a:rPr lang="en-US" b="1" dirty="0" smtClean="0">
                <a:solidFill>
                  <a:srgbClr val="00664D"/>
                </a:solidFill>
              </a:rPr>
              <a:t>ISO/IEC </a:t>
            </a:r>
            <a:r>
              <a:rPr lang="en-US" b="1" dirty="0">
                <a:solidFill>
                  <a:srgbClr val="00664D"/>
                </a:solidFill>
              </a:rPr>
              <a:t>17025: General Requirement for the </a:t>
            </a:r>
            <a:r>
              <a:rPr lang="en-US" b="1" dirty="0" smtClean="0">
                <a:solidFill>
                  <a:srgbClr val="FF0000"/>
                </a:solidFill>
              </a:rPr>
              <a:t>Competence</a:t>
            </a:r>
            <a:r>
              <a:rPr lang="en-US" b="1" dirty="0" smtClean="0">
                <a:solidFill>
                  <a:srgbClr val="00664D"/>
                </a:solidFill>
              </a:rPr>
              <a:t> </a:t>
            </a:r>
            <a:r>
              <a:rPr lang="en-US" b="1" dirty="0">
                <a:solidFill>
                  <a:srgbClr val="00664D"/>
                </a:solidFill>
              </a:rPr>
              <a:t>of Testing and </a:t>
            </a:r>
            <a:r>
              <a:rPr lang="en-US" b="1" dirty="0" smtClean="0">
                <a:solidFill>
                  <a:srgbClr val="00664D"/>
                </a:solidFill>
              </a:rPr>
              <a:t>Calibration Laboratories, Second edition, 15 </a:t>
            </a:r>
            <a:r>
              <a:rPr lang="en-US" b="1" dirty="0">
                <a:solidFill>
                  <a:srgbClr val="00664D"/>
                </a:solidFill>
              </a:rPr>
              <a:t>May </a:t>
            </a:r>
            <a:r>
              <a:rPr lang="en-US" b="1" dirty="0" smtClean="0">
                <a:solidFill>
                  <a:srgbClr val="00664D"/>
                </a:solidFill>
              </a:rPr>
              <a:t>2005</a:t>
            </a:r>
          </a:p>
          <a:p>
            <a:pPr algn="ctr">
              <a:lnSpc>
                <a:spcPct val="50000"/>
              </a:lnSpc>
              <a:spcBef>
                <a:spcPct val="50000"/>
              </a:spcBef>
            </a:pPr>
            <a:r>
              <a:rPr lang="en-US" sz="2400" b="1" dirty="0" smtClean="0">
                <a:solidFill>
                  <a:schemeClr val="bg1"/>
                </a:solidFill>
              </a:rPr>
              <a:t>  </a:t>
            </a:r>
          </a:p>
          <a:p>
            <a:pPr algn="ctr">
              <a:lnSpc>
                <a:spcPct val="50000"/>
              </a:lnSpc>
              <a:spcBef>
                <a:spcPct val="50000"/>
              </a:spcBef>
            </a:pPr>
            <a:endParaRPr lang="en-US" sz="2400" b="1" dirty="0" smtClean="0">
              <a:solidFill>
                <a:schemeClr val="bg1"/>
              </a:solidFill>
            </a:endParaRPr>
          </a:p>
          <a:p>
            <a:pPr algn="ctr">
              <a:lnSpc>
                <a:spcPct val="50000"/>
              </a:lnSpc>
              <a:spcBef>
                <a:spcPct val="50000"/>
              </a:spcBef>
            </a:pPr>
            <a:endParaRPr lang="en-US" sz="2400" b="1" dirty="0" smtClean="0">
              <a:solidFill>
                <a:srgbClr val="00664D"/>
              </a:solidFill>
            </a:endParaRPr>
          </a:p>
          <a:p>
            <a:pPr algn="ctr">
              <a:lnSpc>
                <a:spcPct val="30000"/>
              </a:lnSpc>
              <a:spcBef>
                <a:spcPct val="50000"/>
              </a:spcBef>
            </a:pPr>
            <a:r>
              <a:rPr lang="en-US" b="1" dirty="0" smtClean="0">
                <a:solidFill>
                  <a:srgbClr val="00664D"/>
                </a:solidFill>
              </a:rPr>
              <a:t>ISO 15189: Medical laboratories - Particular Requirements for </a:t>
            </a:r>
            <a:r>
              <a:rPr lang="en-US" b="1" dirty="0" smtClean="0">
                <a:solidFill>
                  <a:srgbClr val="FF0000"/>
                </a:solidFill>
              </a:rPr>
              <a:t>Quality and </a:t>
            </a:r>
          </a:p>
          <a:p>
            <a:pPr algn="ctr">
              <a:lnSpc>
                <a:spcPct val="30000"/>
              </a:lnSpc>
              <a:spcBef>
                <a:spcPct val="50000"/>
              </a:spcBef>
            </a:pPr>
            <a:r>
              <a:rPr lang="en-US" b="1" dirty="0" smtClean="0">
                <a:solidFill>
                  <a:srgbClr val="FF0000"/>
                </a:solidFill>
              </a:rPr>
              <a:t>Competence</a:t>
            </a:r>
            <a:r>
              <a:rPr lang="en-US" sz="2400" b="1" dirty="0" smtClean="0">
                <a:solidFill>
                  <a:srgbClr val="00664D"/>
                </a:solidFill>
              </a:rPr>
              <a:t> </a:t>
            </a:r>
            <a:r>
              <a:rPr lang="en-US" b="1" dirty="0" smtClean="0">
                <a:solidFill>
                  <a:srgbClr val="00664D"/>
                </a:solidFill>
              </a:rPr>
              <a:t>, Second edition, 15 April 2007</a:t>
            </a:r>
          </a:p>
          <a:p>
            <a:pPr algn="ctr">
              <a:lnSpc>
                <a:spcPct val="50000"/>
              </a:lnSpc>
              <a:spcBef>
                <a:spcPct val="50000"/>
              </a:spcBef>
            </a:pPr>
            <a:r>
              <a:rPr lang="en-US" sz="2400" b="1" dirty="0" smtClean="0">
                <a:solidFill>
                  <a:schemeClr val="bg1"/>
                </a:solidFill>
              </a:rPr>
              <a:t>                             </a:t>
            </a:r>
            <a:endParaRPr lang="en-US" sz="2400" b="1" dirty="0">
              <a:solidFill>
                <a:schemeClr val="bg1"/>
              </a:solidFill>
            </a:endParaRPr>
          </a:p>
        </p:txBody>
      </p:sp>
      <p:sp>
        <p:nvSpPr>
          <p:cNvPr id="6" name="Rectangle 2"/>
          <p:cNvSpPr txBox="1">
            <a:spLocks noChangeArrowheads="1"/>
          </p:cNvSpPr>
          <p:nvPr/>
        </p:nvSpPr>
        <p:spPr>
          <a:xfrm>
            <a:off x="2081218" y="214290"/>
            <a:ext cx="4633922" cy="1143000"/>
          </a:xfrm>
          <a:prstGeom prst="rect">
            <a:avLst/>
          </a:prstGeom>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8800" b="0" i="0" u="none" strike="noStrike" kern="0" cap="none" spc="0" normalizeH="0" baseline="0" noProof="0" dirty="0" smtClean="0">
                <a:ln>
                  <a:noFill/>
                </a:ln>
                <a:solidFill>
                  <a:srgbClr val="0033CC"/>
                </a:solidFill>
                <a:effectLst>
                  <a:outerShdw blurRad="38100" dist="38100" dir="2700000" algn="tl">
                    <a:srgbClr val="000000">
                      <a:alpha val="43137"/>
                    </a:srgbClr>
                  </a:outerShdw>
                </a:effectLst>
                <a:uLnTx/>
                <a:uFillTx/>
                <a:latin typeface="+mj-lt"/>
                <a:ea typeface="+mj-ea"/>
                <a:cs typeface="+mj-cs"/>
              </a:rPr>
              <a:t>Introduction</a:t>
            </a:r>
            <a:endParaRPr kumimoji="0" lang="th-TH" sz="8800" b="0" i="0" u="none" strike="noStrike" kern="0" cap="none" spc="0" normalizeH="0" baseline="0" noProof="0" dirty="0" smtClean="0">
              <a:ln>
                <a:noFill/>
              </a:ln>
              <a:solidFill>
                <a:srgbClr val="0033CC"/>
              </a:solidFill>
              <a:effectLst>
                <a:outerShdw blurRad="38100" dist="38100" dir="2700000" algn="tl">
                  <a:srgbClr val="000000">
                    <a:alpha val="43137"/>
                  </a:srgbClr>
                </a:outerShdw>
              </a:effectLst>
              <a:uLnTx/>
              <a:uFillTx/>
              <a:latin typeface="+mj-lt"/>
              <a:ea typeface="+mj-ea"/>
              <a:cs typeface="+mj-cs"/>
            </a:endParaRPr>
          </a:p>
        </p:txBody>
      </p:sp>
      <p:sp>
        <p:nvSpPr>
          <p:cNvPr id="7" name="Plus 6"/>
          <p:cNvSpPr/>
          <p:nvPr/>
        </p:nvSpPr>
        <p:spPr bwMode="auto">
          <a:xfrm>
            <a:off x="4357686" y="3000372"/>
            <a:ext cx="485772" cy="500066"/>
          </a:xfrm>
          <a:prstGeom prst="mathPlus">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ngsana New" pitchFamily="18" charset="-34"/>
              <a:cs typeface="Angsana New" pitchFamily="18" charset="-34"/>
            </a:endParaRPr>
          </a:p>
        </p:txBody>
      </p:sp>
      <p:sp>
        <p:nvSpPr>
          <p:cNvPr id="8" name="Down Arrow 7"/>
          <p:cNvSpPr/>
          <p:nvPr/>
        </p:nvSpPr>
        <p:spPr bwMode="auto">
          <a:xfrm>
            <a:off x="4515996" y="4500570"/>
            <a:ext cx="341756" cy="642942"/>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ngsana New" pitchFamily="18" charset="-34"/>
              <a:cs typeface="Angsana New" pitchFamily="18" charset="-34"/>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1866904" y="357166"/>
            <a:ext cx="4419608" cy="1143000"/>
          </a:xfrm>
        </p:spPr>
        <p:txBody>
          <a:bodyPr/>
          <a:lstStyle/>
          <a:p>
            <a:pPr>
              <a:defRPr/>
            </a:pPr>
            <a:r>
              <a:rPr lang="en-US" sz="8800" dirty="0" smtClean="0">
                <a:solidFill>
                  <a:srgbClr val="0033CC"/>
                </a:solidFill>
                <a:effectLst>
                  <a:outerShdw blurRad="38100" dist="38100" dir="2700000" algn="tl">
                    <a:srgbClr val="000000">
                      <a:alpha val="43137"/>
                    </a:srgbClr>
                  </a:outerShdw>
                </a:effectLst>
              </a:rPr>
              <a:t>Introduction</a:t>
            </a:r>
            <a:endParaRPr lang="th-TH" sz="8800" dirty="0" smtClean="0">
              <a:solidFill>
                <a:srgbClr val="0033CC"/>
              </a:solidFill>
              <a:effectLst>
                <a:outerShdw blurRad="38100" dist="38100" dir="2700000" algn="tl">
                  <a:srgbClr val="000000">
                    <a:alpha val="43137"/>
                  </a:srgbClr>
                </a:outerShdw>
              </a:effectLst>
            </a:endParaRPr>
          </a:p>
        </p:txBody>
      </p:sp>
      <p:sp>
        <p:nvSpPr>
          <p:cNvPr id="18435" name="Rectangle 3"/>
          <p:cNvSpPr>
            <a:spLocks noGrp="1" noChangeArrowheads="1"/>
          </p:cNvSpPr>
          <p:nvPr>
            <p:ph type="body" idx="1"/>
          </p:nvPr>
        </p:nvSpPr>
        <p:spPr>
          <a:xfrm>
            <a:off x="285720" y="1914527"/>
            <a:ext cx="5572164" cy="3800489"/>
          </a:xfrm>
        </p:spPr>
        <p:txBody>
          <a:bodyPr/>
          <a:lstStyle/>
          <a:p>
            <a:r>
              <a:rPr lang="en-US" sz="2800" b="1" kern="1200" dirty="0" smtClean="0">
                <a:solidFill>
                  <a:srgbClr val="00664D"/>
                </a:solidFill>
                <a:effectLst>
                  <a:outerShdw blurRad="38100" dist="38100" dir="2700000" algn="tl">
                    <a:srgbClr val="000000">
                      <a:alpha val="43137"/>
                    </a:srgbClr>
                  </a:outerShdw>
                </a:effectLst>
                <a:latin typeface="Angsana New" pitchFamily="18" charset="-34"/>
                <a:cs typeface="Angsana New" pitchFamily="18" charset="-34"/>
              </a:rPr>
              <a:t>Essential to patient care</a:t>
            </a:r>
          </a:p>
          <a:p>
            <a:r>
              <a:rPr lang="en-US" sz="2800" b="1" kern="1200" dirty="0" smtClean="0">
                <a:solidFill>
                  <a:srgbClr val="00664D"/>
                </a:solidFill>
                <a:effectLst>
                  <a:outerShdw blurRad="38100" dist="38100" dir="2700000" algn="tl">
                    <a:srgbClr val="000000">
                      <a:alpha val="43137"/>
                    </a:srgbClr>
                  </a:outerShdw>
                </a:effectLst>
                <a:latin typeface="Angsana New" pitchFamily="18" charset="-34"/>
                <a:cs typeface="Angsana New" pitchFamily="18" charset="-34"/>
              </a:rPr>
              <a:t>Consultation</a:t>
            </a:r>
          </a:p>
          <a:p>
            <a:r>
              <a:rPr lang="en-US" sz="2800" b="1" kern="1200" dirty="0" smtClean="0">
                <a:solidFill>
                  <a:srgbClr val="00664D"/>
                </a:solidFill>
                <a:effectLst>
                  <a:outerShdw blurRad="38100" dist="38100" dir="2700000" algn="tl">
                    <a:srgbClr val="000000">
                      <a:alpha val="43137"/>
                    </a:srgbClr>
                  </a:outerShdw>
                </a:effectLst>
                <a:latin typeface="Angsana New" pitchFamily="18" charset="-34"/>
                <a:cs typeface="Angsana New" pitchFamily="18" charset="-34"/>
              </a:rPr>
              <a:t>Currently </a:t>
            </a:r>
            <a:r>
              <a:rPr lang="en-US" sz="2800" b="1" kern="1200" dirty="0" err="1" smtClean="0">
                <a:solidFill>
                  <a:srgbClr val="00664D"/>
                </a:solidFill>
                <a:effectLst>
                  <a:outerShdw blurRad="38100" dist="38100" dir="2700000" algn="tl">
                    <a:srgbClr val="000000">
                      <a:alpha val="43137"/>
                    </a:srgbClr>
                  </a:outerShdw>
                </a:effectLst>
                <a:latin typeface="Angsana New" pitchFamily="18" charset="-34"/>
                <a:cs typeface="Angsana New" pitchFamily="18" charset="-34"/>
              </a:rPr>
              <a:t>recognised</a:t>
            </a:r>
            <a:r>
              <a:rPr lang="en-US" sz="2800" b="1" kern="1200" dirty="0" smtClean="0">
                <a:solidFill>
                  <a:srgbClr val="00664D"/>
                </a:solidFill>
                <a:effectLst>
                  <a:outerShdw blurRad="38100" dist="38100" dir="2700000" algn="tl">
                    <a:srgbClr val="000000">
                      <a:alpha val="43137"/>
                    </a:srgbClr>
                  </a:outerShdw>
                </a:effectLst>
                <a:latin typeface="Angsana New" pitchFamily="18" charset="-34"/>
                <a:cs typeface="Angsana New" pitchFamily="18" charset="-34"/>
              </a:rPr>
              <a:t> disciplines/other disciplines</a:t>
            </a:r>
          </a:p>
          <a:p>
            <a:r>
              <a:rPr lang="en-US" sz="2800" dirty="0" smtClean="0"/>
              <a:t> </a:t>
            </a:r>
            <a:r>
              <a:rPr lang="en-US" sz="2800" b="1" kern="1200" dirty="0" smtClean="0">
                <a:solidFill>
                  <a:srgbClr val="00664D"/>
                </a:solidFill>
                <a:effectLst>
                  <a:outerShdw blurRad="38100" dist="38100" dir="2700000" algn="tl">
                    <a:srgbClr val="000000">
                      <a:alpha val="43137"/>
                    </a:srgbClr>
                  </a:outerShdw>
                </a:effectLst>
                <a:latin typeface="Angsana New" pitchFamily="18" charset="-34"/>
                <a:cs typeface="Angsana New" pitchFamily="18" charset="-34"/>
              </a:rPr>
              <a:t>Accrediting bodies</a:t>
            </a:r>
          </a:p>
          <a:p>
            <a:r>
              <a:rPr lang="en-US" sz="2800" b="1" kern="1200" dirty="0" smtClean="0">
                <a:solidFill>
                  <a:srgbClr val="00664D"/>
                </a:solidFill>
                <a:effectLst>
                  <a:outerShdw blurRad="38100" dist="38100" dir="2700000" algn="tl">
                    <a:srgbClr val="000000">
                      <a:alpha val="43137"/>
                    </a:srgbClr>
                  </a:outerShdw>
                </a:effectLst>
                <a:latin typeface="Angsana New" pitchFamily="18" charset="-34"/>
                <a:cs typeface="Angsana New" pitchFamily="18" charset="-34"/>
              </a:rPr>
              <a:t>Not for purposes of certification</a:t>
            </a:r>
          </a:p>
          <a:p>
            <a:r>
              <a:rPr lang="en-US" sz="2800" b="1" kern="1200" dirty="0" smtClean="0">
                <a:solidFill>
                  <a:srgbClr val="00664D"/>
                </a:solidFill>
                <a:effectLst>
                  <a:outerShdw blurRad="38100" dist="38100" dir="2700000" algn="tl">
                    <a:srgbClr val="000000">
                      <a:alpha val="43137"/>
                    </a:srgbClr>
                  </a:outerShdw>
                </a:effectLst>
                <a:latin typeface="Angsana New" pitchFamily="18" charset="-34"/>
                <a:cs typeface="Angsana New" pitchFamily="18" charset="-34"/>
              </a:rPr>
              <a:t>Not conformity of ISO 9001</a:t>
            </a:r>
          </a:p>
          <a:p>
            <a:r>
              <a:rPr lang="en-US" sz="2800" b="1" kern="1200" dirty="0" smtClean="0">
                <a:solidFill>
                  <a:srgbClr val="00664D"/>
                </a:solidFill>
                <a:effectLst>
                  <a:outerShdw blurRad="38100" dist="38100" dir="2700000" algn="tl">
                    <a:srgbClr val="000000">
                      <a:alpha val="43137"/>
                    </a:srgbClr>
                  </a:outerShdw>
                </a:effectLst>
                <a:latin typeface="Angsana New" pitchFamily="18" charset="-34"/>
                <a:cs typeface="Angsana New" pitchFamily="18" charset="-34"/>
              </a:rPr>
              <a:t>Annex A (correlation)</a:t>
            </a:r>
            <a:endParaRPr lang="th-TH" sz="2800" b="1" kern="1200" dirty="0" smtClean="0">
              <a:solidFill>
                <a:srgbClr val="00664D"/>
              </a:solidFill>
              <a:effectLst>
                <a:outerShdw blurRad="38100" dist="38100" dir="2700000" algn="tl">
                  <a:srgbClr val="000000">
                    <a:alpha val="43137"/>
                  </a:srgbClr>
                </a:outerShdw>
              </a:effectLst>
              <a:latin typeface="Angsana New" pitchFamily="18" charset="-34"/>
              <a:cs typeface="Angsana New" pitchFamily="18" charset="-34"/>
            </a:endParaRPr>
          </a:p>
        </p:txBody>
      </p:sp>
      <p:pic>
        <p:nvPicPr>
          <p:cNvPr id="5" name="Picture 5"/>
          <p:cNvPicPr>
            <a:picLocks noChangeAspect="1" noChangeArrowheads="1"/>
          </p:cNvPicPr>
          <p:nvPr/>
        </p:nvPicPr>
        <p:blipFill>
          <a:blip r:embed="rId3" cstate="print"/>
          <a:srcRect/>
          <a:stretch>
            <a:fillRect/>
          </a:stretch>
        </p:blipFill>
        <p:spPr bwMode="auto">
          <a:xfrm>
            <a:off x="6000760" y="2643199"/>
            <a:ext cx="2571751" cy="2571751"/>
          </a:xfrm>
          <a:prstGeom prst="rect">
            <a:avLst/>
          </a:prstGeom>
          <a:noFill/>
          <a:ln w="9525">
            <a:noFill/>
            <a:miter lim="800000"/>
            <a:headEnd/>
            <a:tailEnd/>
          </a:ln>
        </p:spPr>
      </p:pic>
      <p:sp>
        <p:nvSpPr>
          <p:cNvPr id="6" name="Rectangle 4"/>
          <p:cNvSpPr txBox="1">
            <a:spLocks noChangeArrowheads="1"/>
          </p:cNvSpPr>
          <p:nvPr/>
        </p:nvSpPr>
        <p:spPr bwMode="auto">
          <a:xfrm>
            <a:off x="6000760" y="1857364"/>
            <a:ext cx="2571768" cy="6366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0" i="0" u="none" strike="noStrike" kern="0" cap="none" spc="0" normalizeH="0" baseline="0" noProof="0" dirty="0" smtClean="0">
                <a:ln>
                  <a:noFill/>
                </a:ln>
                <a:solidFill>
                  <a:srgbClr val="FF0000"/>
                </a:solidFill>
                <a:effectLst/>
                <a:uLnTx/>
                <a:uFillTx/>
                <a:latin typeface="+mj-lt"/>
                <a:ea typeface="+mj-ea"/>
                <a:cs typeface="+mj-cs"/>
              </a:rPr>
              <a:t>Patient Care</a:t>
            </a:r>
            <a:endParaRPr kumimoji="0" lang="th-TH" sz="4400" b="0" i="0" u="none" strike="noStrike" kern="0" cap="none" spc="0" normalizeH="0" baseline="0" noProof="0" dirty="0" smtClean="0">
              <a:ln>
                <a:noFill/>
              </a:ln>
              <a:solidFill>
                <a:srgbClr val="FF0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1"/>
          <p:cNvSpPr>
            <a:spLocks noChangeArrowheads="1"/>
          </p:cNvSpPr>
          <p:nvPr/>
        </p:nvSpPr>
        <p:spPr bwMode="auto">
          <a:xfrm>
            <a:off x="428628" y="311988"/>
            <a:ext cx="8215338"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eaLnBrk="1" hangingPunct="1"/>
            <a:r>
              <a:rPr lang="en-US" b="1" dirty="0" smtClean="0">
                <a:solidFill>
                  <a:schemeClr val="accent6">
                    <a:lumMod val="50000"/>
                  </a:schemeClr>
                </a:solidFill>
              </a:rPr>
              <a:t>ISO, ILAC and IAF streamline quality management requirements for medical laboratories, </a:t>
            </a:r>
            <a:r>
              <a:rPr lang="en-US" sz="2000" b="1" dirty="0" smtClean="0">
                <a:solidFill>
                  <a:schemeClr val="accent6">
                    <a:lumMod val="50000"/>
                  </a:schemeClr>
                </a:solidFill>
              </a:rPr>
              <a:t>Ref.: 1260, 2009-11-04, http://www.iso.org/iso/pressrelease.htm?refid=Ref1260</a:t>
            </a:r>
            <a:endParaRPr lang="en-US" sz="2400" b="1" dirty="0" smtClean="0">
              <a:solidFill>
                <a:schemeClr val="accent6">
                  <a:lumMod val="50000"/>
                </a:schemeClr>
              </a:solidFill>
            </a:endParaRPr>
          </a:p>
        </p:txBody>
      </p:sp>
      <p:pic>
        <p:nvPicPr>
          <p:cNvPr id="7" name="Picture 6" descr="logo_iaf.gif"/>
          <p:cNvPicPr>
            <a:picLocks noChangeAspect="1"/>
          </p:cNvPicPr>
          <p:nvPr/>
        </p:nvPicPr>
        <p:blipFill>
          <a:blip r:embed="rId2" cstate="print"/>
          <a:stretch>
            <a:fillRect/>
          </a:stretch>
        </p:blipFill>
        <p:spPr>
          <a:xfrm>
            <a:off x="428596" y="3143248"/>
            <a:ext cx="1785950" cy="1145059"/>
          </a:xfrm>
          <a:prstGeom prst="rect">
            <a:avLst/>
          </a:prstGeom>
        </p:spPr>
      </p:pic>
      <p:pic>
        <p:nvPicPr>
          <p:cNvPr id="10" name="Picture 9" descr="ILAC%20logo.jpg"/>
          <p:cNvPicPr>
            <a:picLocks noChangeAspect="1"/>
          </p:cNvPicPr>
          <p:nvPr/>
        </p:nvPicPr>
        <p:blipFill>
          <a:blip r:embed="rId3" cstate="print"/>
          <a:stretch>
            <a:fillRect/>
          </a:stretch>
        </p:blipFill>
        <p:spPr>
          <a:xfrm>
            <a:off x="428596" y="4857760"/>
            <a:ext cx="1493548" cy="1357322"/>
          </a:xfrm>
          <a:prstGeom prst="rect">
            <a:avLst/>
          </a:prstGeom>
        </p:spPr>
      </p:pic>
      <p:sp>
        <p:nvSpPr>
          <p:cNvPr id="11" name="TextBox 10"/>
          <p:cNvSpPr txBox="1"/>
          <p:nvPr/>
        </p:nvSpPr>
        <p:spPr>
          <a:xfrm>
            <a:off x="3000364" y="5263234"/>
            <a:ext cx="5643602" cy="954107"/>
          </a:xfrm>
          <a:prstGeom prst="rect">
            <a:avLst/>
          </a:prstGeom>
          <a:noFill/>
        </p:spPr>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International Laboratory Accreditation Cooperation</a:t>
            </a:r>
            <a:endParaRPr lang="fa-I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r>
              <a:rPr lang="fa-I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مجمع بین اللملی اعتباربخشی آزمایشگاه   </a:t>
            </a: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TextBox 11"/>
          <p:cNvSpPr txBox="1"/>
          <p:nvPr/>
        </p:nvSpPr>
        <p:spPr>
          <a:xfrm>
            <a:off x="3635896" y="3429000"/>
            <a:ext cx="3714776" cy="954107"/>
          </a:xfrm>
          <a:prstGeom prst="rect">
            <a:avLst/>
          </a:prstGeom>
          <a:noFill/>
        </p:spPr>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International Accreditation Forum</a:t>
            </a:r>
            <a:endParaRPr lang="fa-I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r>
              <a:rPr lang="fa-I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مجمع بین المللی اعتباربخشی</a:t>
            </a: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3" name="TextBox 12"/>
          <p:cNvSpPr txBox="1"/>
          <p:nvPr/>
        </p:nvSpPr>
        <p:spPr>
          <a:xfrm>
            <a:off x="3000364" y="1977086"/>
            <a:ext cx="5214974" cy="954107"/>
          </a:xfrm>
          <a:prstGeom prst="rect">
            <a:avLst/>
          </a:prstGeom>
          <a:noFill/>
        </p:spPr>
        <p:txBody>
          <a:bodyPr wrap="square" rtlCol="0">
            <a:spAutoFit/>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International Organization for Standardization</a:t>
            </a:r>
            <a:endParaRPr lang="fa-I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r>
              <a:rPr lang="fa-I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موسسه بین المللی استاندارد         </a:t>
            </a: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4" name="Picture 13" descr="logo_iso.gif"/>
          <p:cNvPicPr>
            <a:picLocks noChangeAspect="1"/>
          </p:cNvPicPr>
          <p:nvPr/>
        </p:nvPicPr>
        <p:blipFill>
          <a:blip r:embed="rId4" cstate="print"/>
          <a:stretch>
            <a:fillRect/>
          </a:stretch>
        </p:blipFill>
        <p:spPr>
          <a:xfrm>
            <a:off x="433372" y="1947856"/>
            <a:ext cx="1924050" cy="55245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052736"/>
            <a:ext cx="7772400" cy="4331568"/>
          </a:xfrm>
        </p:spPr>
        <p:txBody>
          <a:bodyPr/>
          <a:lstStyle/>
          <a:p>
            <a:r>
              <a:rPr lang="fa-IR" sz="8000" dirty="0" smtClean="0"/>
              <a:t>دکتر شیرین</a:t>
            </a:r>
            <a:br>
              <a:rPr lang="fa-IR" sz="8000" dirty="0" smtClean="0"/>
            </a:br>
            <a:r>
              <a:rPr lang="fa-IR" sz="5400" dirty="0" smtClean="0"/>
              <a:t>دکترای علوم آزمایشگاهی</a:t>
            </a:r>
            <a:br>
              <a:rPr lang="fa-IR" sz="5400" dirty="0" smtClean="0"/>
            </a:br>
            <a:r>
              <a:rPr lang="fa-IR" sz="2800" smtClean="0"/>
              <a:t>مشاور ، مدرس و سرممیز </a:t>
            </a:r>
            <a:r>
              <a:rPr lang="fa-IR" sz="2800" dirty="0" smtClean="0"/>
              <a:t>سیستم های مدیریت کیفیت </a:t>
            </a:r>
            <a:br>
              <a:rPr lang="fa-IR" sz="2800" dirty="0" smtClean="0"/>
            </a:br>
            <a:r>
              <a:rPr lang="fa-IR" sz="2800" dirty="0" smtClean="0"/>
              <a:t>و زیست محیطی و بهداشت حرفه ای در مراکز درمانی </a:t>
            </a:r>
            <a:r>
              <a:rPr lang="en-US" sz="2800" dirty="0" smtClean="0"/>
              <a:t> </a:t>
            </a:r>
            <a:r>
              <a:rPr lang="fa-IR" sz="2800" dirty="0" smtClean="0"/>
              <a:t/>
            </a:r>
            <a:br>
              <a:rPr lang="fa-IR" sz="2800" dirty="0" smtClean="0"/>
            </a:br>
            <a:endParaRPr lang="en-US" sz="80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ww.iso.org-iso-pressrelease.tif"/>
          <p:cNvPicPr>
            <a:picLocks noChangeAspect="1"/>
          </p:cNvPicPr>
          <p:nvPr/>
        </p:nvPicPr>
        <p:blipFill>
          <a:blip r:embed="rId2" cstate="print"/>
          <a:stretch>
            <a:fillRect/>
          </a:stretch>
        </p:blipFill>
        <p:spPr>
          <a:xfrm>
            <a:off x="2147217" y="0"/>
            <a:ext cx="4849565" cy="6858000"/>
          </a:xfrm>
          <a:prstGeom prst="rect">
            <a:avLst/>
          </a:prstGeom>
        </p:spPr>
      </p:pic>
      <p:sp>
        <p:nvSpPr>
          <p:cNvPr id="150529" name="Rectangle 1"/>
          <p:cNvSpPr>
            <a:spLocks noChangeArrowheads="1"/>
          </p:cNvSpPr>
          <p:nvPr/>
        </p:nvSpPr>
        <p:spPr bwMode="auto">
          <a:xfrm rot="19345292">
            <a:off x="-217186" y="2598475"/>
            <a:ext cx="9398735"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990033"/>
                </a:solidFill>
                <a:effectLst/>
                <a:latin typeface="Calibri" pitchFamily="34" charset="0"/>
                <a:ea typeface="Times New Roman" pitchFamily="18" charset="0"/>
                <a:cs typeface="Arial" pitchFamily="34" charset="0"/>
              </a:rPr>
              <a:t>Medical laboratories accredited to ISO 15189:2007 (a sector-specific technical competence and management system standard) are recognized as meeting the management system principles of ISO 9001:2008. </a:t>
            </a:r>
            <a:endParaRPr kumimoji="0" lang="en-US" sz="2400" b="0" i="0" u="none" strike="noStrike" cap="none" normalizeH="0" baseline="0" dirty="0" smtClean="0">
              <a:ln>
                <a:noFill/>
              </a:ln>
              <a:solidFill>
                <a:srgbClr val="990033"/>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4283" y="461074"/>
            <a:ext cx="3643338" cy="1446550"/>
          </a:xfrm>
          <a:prstGeom prst="rect">
            <a:avLst/>
          </a:prstGeom>
        </p:spPr>
        <p:txBody>
          <a:bodyPr wrap="square">
            <a:spAutoFit/>
          </a:bodyPr>
          <a:lstStyle/>
          <a:p>
            <a:r>
              <a:rPr lang="en-US" sz="8800" dirty="0" smtClean="0">
                <a:solidFill>
                  <a:srgbClr val="0033CC"/>
                </a:solidFill>
                <a:effectLst>
                  <a:outerShdw blurRad="38100" dist="38100" dir="2700000" algn="tl">
                    <a:srgbClr val="000000">
                      <a:alpha val="43137"/>
                    </a:srgbClr>
                  </a:outerShdw>
                </a:effectLst>
                <a:latin typeface="+mj-lt"/>
                <a:ea typeface="+mj-ea"/>
                <a:cs typeface="+mj-cs"/>
              </a:rPr>
              <a:t>Scope</a:t>
            </a:r>
          </a:p>
        </p:txBody>
      </p:sp>
      <p:sp>
        <p:nvSpPr>
          <p:cNvPr id="6" name="Rectangle 5"/>
          <p:cNvSpPr/>
          <p:nvPr/>
        </p:nvSpPr>
        <p:spPr>
          <a:xfrm>
            <a:off x="214282" y="2175586"/>
            <a:ext cx="6786610" cy="3539430"/>
          </a:xfrm>
          <a:prstGeom prst="rect">
            <a:avLst/>
          </a:prstGeom>
        </p:spPr>
        <p:txBody>
          <a:bodyPr wrap="square">
            <a:spAutoFit/>
          </a:bodyPr>
          <a:lstStyle/>
          <a:p>
            <a:pPr>
              <a:buFont typeface="Wingdings" pitchFamily="2" charset="2"/>
              <a:buChar char="Ø"/>
            </a:pPr>
            <a:r>
              <a:rPr lang="en-US" sz="3200" b="1" dirty="0" smtClean="0"/>
              <a:t>Requirements for quality and competence</a:t>
            </a:r>
          </a:p>
          <a:p>
            <a:pPr>
              <a:buFont typeface="Wingdings" pitchFamily="2" charset="2"/>
              <a:buChar char="Ø"/>
            </a:pPr>
            <a:endParaRPr lang="en-US" sz="3200" b="1" dirty="0" smtClean="0"/>
          </a:p>
          <a:p>
            <a:pPr>
              <a:buFont typeface="Wingdings" pitchFamily="2" charset="2"/>
              <a:buChar char="Ø"/>
            </a:pPr>
            <a:r>
              <a:rPr lang="en-US" sz="3200" b="1" dirty="0" smtClean="0"/>
              <a:t>Medical laboratories: developing their quality management systems &amp; assessing their own competence, </a:t>
            </a:r>
          </a:p>
          <a:p>
            <a:pPr>
              <a:buFont typeface="Wingdings" pitchFamily="2" charset="2"/>
              <a:buChar char="Ø"/>
            </a:pPr>
            <a:endParaRPr lang="en-US" sz="3200" b="1" dirty="0" smtClean="0"/>
          </a:p>
          <a:p>
            <a:pPr>
              <a:buFont typeface="Wingdings" pitchFamily="2" charset="2"/>
              <a:buChar char="Ø"/>
            </a:pPr>
            <a:r>
              <a:rPr lang="en-US" sz="3200" b="1" dirty="0" smtClean="0"/>
              <a:t>Accreditation bodies: confirming or </a:t>
            </a:r>
            <a:r>
              <a:rPr lang="en-US" sz="3200" b="1" dirty="0" err="1" smtClean="0"/>
              <a:t>recognising</a:t>
            </a:r>
            <a:r>
              <a:rPr lang="en-US" sz="3200" b="1" dirty="0" smtClean="0"/>
              <a:t> the competence of   medical laboratories.</a:t>
            </a:r>
          </a:p>
        </p:txBody>
      </p:sp>
      <p:pic>
        <p:nvPicPr>
          <p:cNvPr id="8" name="Picture 7" descr="ScopeCardFront.jpg"/>
          <p:cNvPicPr>
            <a:picLocks noChangeAspect="1"/>
          </p:cNvPicPr>
          <p:nvPr/>
        </p:nvPicPr>
        <p:blipFill>
          <a:blip r:embed="rId2" cstate="print"/>
          <a:stretch>
            <a:fillRect/>
          </a:stretch>
        </p:blipFill>
        <p:spPr>
          <a:xfrm>
            <a:off x="352799" y="142852"/>
            <a:ext cx="2433251" cy="1893880"/>
          </a:xfrm>
          <a:prstGeom prst="rect">
            <a:avLst/>
          </a:prstGeom>
        </p:spPr>
      </p:pic>
      <p:pic>
        <p:nvPicPr>
          <p:cNvPr id="9" name="Picture 8" descr="21031K-Yukon-6-100x100x-Spotting-Scope-Deer-006x.jpg"/>
          <p:cNvPicPr>
            <a:picLocks noChangeAspect="1"/>
          </p:cNvPicPr>
          <p:nvPr/>
        </p:nvPicPr>
        <p:blipFill>
          <a:blip r:embed="rId3" cstate="print"/>
          <a:stretch>
            <a:fillRect/>
          </a:stretch>
        </p:blipFill>
        <p:spPr>
          <a:xfrm>
            <a:off x="7072350" y="2214554"/>
            <a:ext cx="1785930" cy="3500442"/>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 y="71414"/>
            <a:ext cx="6612708" cy="1446550"/>
          </a:xfrm>
          <a:prstGeom prst="rect">
            <a:avLst/>
          </a:prstGeom>
        </p:spPr>
        <p:txBody>
          <a:bodyPr wrap="none">
            <a:spAutoFit/>
          </a:bodyPr>
          <a:lstStyle/>
          <a:p>
            <a:r>
              <a:rPr lang="en-US" sz="8800" dirty="0" smtClean="0">
                <a:solidFill>
                  <a:srgbClr val="0033CC"/>
                </a:solidFill>
                <a:effectLst>
                  <a:outerShdw blurRad="38100" dist="38100" dir="2700000" algn="tl">
                    <a:srgbClr val="000000">
                      <a:alpha val="43137"/>
                    </a:srgbClr>
                  </a:outerShdw>
                </a:effectLst>
                <a:latin typeface="+mj-lt"/>
                <a:ea typeface="+mj-ea"/>
                <a:cs typeface="+mj-cs"/>
              </a:rPr>
              <a:t>Normative references</a:t>
            </a:r>
          </a:p>
        </p:txBody>
      </p:sp>
      <p:sp>
        <p:nvSpPr>
          <p:cNvPr id="3" name="Rectangle 2"/>
          <p:cNvSpPr/>
          <p:nvPr/>
        </p:nvSpPr>
        <p:spPr>
          <a:xfrm>
            <a:off x="214282" y="1889834"/>
            <a:ext cx="8715436" cy="3108543"/>
          </a:xfrm>
          <a:prstGeom prst="rect">
            <a:avLst/>
          </a:prstGeom>
        </p:spPr>
        <p:txBody>
          <a:bodyPr wrap="square">
            <a:spAutoFit/>
          </a:bodyPr>
          <a:lstStyle/>
          <a:p>
            <a:pPr>
              <a:buFont typeface="Wingdings" pitchFamily="2" charset="2"/>
              <a:buChar char="Ø"/>
            </a:pPr>
            <a:r>
              <a:rPr lang="en-US" b="1" dirty="0" smtClean="0"/>
              <a:t>ISO 31 (all parts), </a:t>
            </a:r>
            <a:r>
              <a:rPr lang="en-US" b="1" i="1" dirty="0" smtClean="0"/>
              <a:t>Quantities and units</a:t>
            </a:r>
          </a:p>
          <a:p>
            <a:pPr>
              <a:buFont typeface="Wingdings" pitchFamily="2" charset="2"/>
              <a:buChar char="Ø"/>
            </a:pPr>
            <a:r>
              <a:rPr lang="en-US" b="1" dirty="0" smtClean="0"/>
              <a:t>ISO 9000:2005, </a:t>
            </a:r>
            <a:r>
              <a:rPr lang="en-US" b="1" i="1" dirty="0" smtClean="0"/>
              <a:t>Quality management systems — Fundamentals and vocabulary</a:t>
            </a:r>
          </a:p>
          <a:p>
            <a:pPr>
              <a:buFont typeface="Wingdings" pitchFamily="2" charset="2"/>
              <a:buChar char="Ø"/>
            </a:pPr>
            <a:r>
              <a:rPr lang="en-US" b="1" dirty="0" smtClean="0"/>
              <a:t>ISO 9001:2000, </a:t>
            </a:r>
            <a:r>
              <a:rPr lang="en-US" b="1" i="1" dirty="0" smtClean="0"/>
              <a:t>Quality management systems — Requirements</a:t>
            </a:r>
          </a:p>
          <a:p>
            <a:pPr>
              <a:buFont typeface="Wingdings" pitchFamily="2" charset="2"/>
              <a:buChar char="Ø"/>
            </a:pPr>
            <a:r>
              <a:rPr lang="en-US" b="1" dirty="0" smtClean="0"/>
              <a:t>ISO/IEC Guide 43-1, </a:t>
            </a:r>
            <a:r>
              <a:rPr lang="en-US" b="1" i="1" dirty="0" smtClean="0"/>
              <a:t>Proficiency testing by </a:t>
            </a:r>
            <a:r>
              <a:rPr lang="en-US" b="1" i="1" dirty="0" err="1" smtClean="0"/>
              <a:t>interlaboratory</a:t>
            </a:r>
            <a:r>
              <a:rPr lang="en-US" b="1" i="1" dirty="0" smtClean="0"/>
              <a:t> comparisons — Part 1: Development and operation of proficiency testing schemes</a:t>
            </a:r>
          </a:p>
          <a:p>
            <a:pPr>
              <a:buFont typeface="Wingdings" pitchFamily="2" charset="2"/>
              <a:buChar char="Ø"/>
            </a:pPr>
            <a:r>
              <a:rPr lang="en-US" b="1" dirty="0" smtClean="0"/>
              <a:t>ISO/IEC 17025:2005, </a:t>
            </a:r>
            <a:r>
              <a:rPr lang="en-US" b="1" i="1" dirty="0" smtClean="0"/>
              <a:t>General requirements for the competence of testing and calibration laboratories</a:t>
            </a:r>
            <a:endParaRPr lang="en-US" b="1"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71414"/>
            <a:ext cx="6615130" cy="857256"/>
          </a:xfrm>
        </p:spPr>
        <p:txBody>
          <a:bodyPr/>
          <a:lstStyle/>
          <a:p>
            <a:pPr algn="l"/>
            <a:r>
              <a:rPr lang="en-US" sz="5400" dirty="0" smtClean="0">
                <a:solidFill>
                  <a:srgbClr val="336600"/>
                </a:solidFill>
              </a:rPr>
              <a:t>Terms and Definitions</a:t>
            </a:r>
            <a:endParaRPr lang="th-TH" sz="5400" dirty="0" smtClean="0">
              <a:solidFill>
                <a:srgbClr val="336600"/>
              </a:solidFill>
            </a:endParaRPr>
          </a:p>
        </p:txBody>
      </p:sp>
      <p:sp>
        <p:nvSpPr>
          <p:cNvPr id="111619" name="Rectangle 3"/>
          <p:cNvSpPr>
            <a:spLocks noGrp="1" noChangeArrowheads="1"/>
          </p:cNvSpPr>
          <p:nvPr>
            <p:ph type="body" idx="1"/>
          </p:nvPr>
        </p:nvSpPr>
        <p:spPr>
          <a:xfrm>
            <a:off x="357158" y="1071546"/>
            <a:ext cx="5429288" cy="5214974"/>
          </a:xfrm>
        </p:spPr>
        <p:txBody>
          <a:bodyPr/>
          <a:lstStyle/>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3.1    Accreditation</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3.2    Accuracy of measurement</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3.3    Biological reference interval (normal range)</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3.4    Examination</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3.5    Laboratory capability (</a:t>
            </a:r>
            <a:r>
              <a:rPr lang="en-US" sz="1800" dirty="0" err="1" smtClean="0">
                <a:solidFill>
                  <a:schemeClr val="accent6">
                    <a:lumMod val="50000"/>
                  </a:schemeClr>
                </a:solidFill>
                <a:effectLst>
                  <a:outerShdw blurRad="38100" dist="38100" dir="2700000" algn="tl">
                    <a:srgbClr val="000000">
                      <a:alpha val="43137"/>
                    </a:srgbClr>
                  </a:outerShdw>
                </a:effectLst>
                <a:latin typeface="Times New Roman" pitchFamily="18" charset="0"/>
              </a:rPr>
              <a:t>interlaboratory</a:t>
            </a: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 comparison)</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3.6    Lab Direction </a:t>
            </a:r>
            <a:r>
              <a:rPr lang="th-TH"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a:t>
            </a: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person or persons)</a:t>
            </a:r>
            <a:endParaRPr lang="th-TH"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endParaRP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3.7</a:t>
            </a:r>
            <a:r>
              <a:rPr lang="en-US" sz="1800" b="1" dirty="0" smtClean="0">
                <a:solidFill>
                  <a:schemeClr val="accent6">
                    <a:lumMod val="50000"/>
                  </a:schemeClr>
                </a:solidFill>
                <a:effectLst>
                  <a:outerShdw blurRad="38100" dist="38100" dir="2700000" algn="tl">
                    <a:srgbClr val="000000">
                      <a:alpha val="43137"/>
                    </a:srgbClr>
                  </a:outerShdw>
                </a:effectLst>
              </a:rPr>
              <a:t>      </a:t>
            </a: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Laboratory management    </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3.8    Measurement</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3.9    Medical laboratory (clinical laboratory)</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3.10  Post analytical phase</a:t>
            </a:r>
            <a:endParaRPr lang="th-TH"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endParaRP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3.11  Pre analytical phase</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3.12  Primary sample: specimen</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3.13  Quantity</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3.14  Quality management system</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3.15  Referral lab supplementary or confirmatory</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3.16  Sample</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3.17  Traceability</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3.18</a:t>
            </a:r>
            <a:r>
              <a:rPr lang="en-US" sz="1800" b="1" dirty="0" smtClean="0">
                <a:solidFill>
                  <a:schemeClr val="accent6">
                    <a:lumMod val="50000"/>
                  </a:schemeClr>
                </a:solidFill>
                <a:effectLst>
                  <a:outerShdw blurRad="38100" dist="38100" dir="2700000" algn="tl">
                    <a:srgbClr val="000000">
                      <a:alpha val="43137"/>
                    </a:srgbClr>
                  </a:outerShdw>
                </a:effectLst>
              </a:rPr>
              <a:t>   </a:t>
            </a: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Trueness of measurement</a:t>
            </a:r>
          </a:p>
          <a:p>
            <a:pPr>
              <a:lnSpc>
                <a:spcPct val="80000"/>
              </a:lnSpc>
              <a:buNone/>
            </a:pPr>
            <a:r>
              <a:rPr lang="en-US"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3.19  Uncertainty of measurement</a:t>
            </a:r>
            <a:endParaRPr lang="th-TH" sz="1800" dirty="0" smtClean="0">
              <a:solidFill>
                <a:schemeClr val="accent6">
                  <a:lumMod val="50000"/>
                </a:schemeClr>
              </a:solidFill>
              <a:effectLst>
                <a:outerShdw blurRad="38100" dist="38100" dir="2700000" algn="tl">
                  <a:srgbClr val="000000">
                    <a:alpha val="43137"/>
                  </a:srgbClr>
                </a:outerShdw>
              </a:effectLst>
              <a:latin typeface="Times New Roman" pitchFamily="18" charset="0"/>
            </a:endParaRPr>
          </a:p>
        </p:txBody>
      </p:sp>
      <p:pic>
        <p:nvPicPr>
          <p:cNvPr id="7" name="Picture 6" descr="7a7e6663e1ca49d1eeef750af9dbca45.png"/>
          <p:cNvPicPr>
            <a:picLocks noChangeAspect="1"/>
          </p:cNvPicPr>
          <p:nvPr/>
        </p:nvPicPr>
        <p:blipFill>
          <a:blip r:embed="rId3" cstate="print"/>
          <a:stretch>
            <a:fillRect/>
          </a:stretch>
        </p:blipFill>
        <p:spPr>
          <a:xfrm>
            <a:off x="6367899" y="1428736"/>
            <a:ext cx="2418943" cy="46434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1619">
                                            <p:txEl>
                                              <p:pRg st="0" end="0"/>
                                            </p:txEl>
                                          </p:spTgt>
                                        </p:tgtEl>
                                        <p:attrNameLst>
                                          <p:attrName>style.visibility</p:attrName>
                                        </p:attrNameLst>
                                      </p:cBhvr>
                                      <p:to>
                                        <p:strVal val="visible"/>
                                      </p:to>
                                    </p:set>
                                    <p:animEffect transition="in" filter="fade">
                                      <p:cBhvr>
                                        <p:cTn id="7" dur="2000"/>
                                        <p:tgtEl>
                                          <p:spTgt spid="1116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1619">
                                            <p:txEl>
                                              <p:pRg st="1" end="1"/>
                                            </p:txEl>
                                          </p:spTgt>
                                        </p:tgtEl>
                                        <p:attrNameLst>
                                          <p:attrName>style.visibility</p:attrName>
                                        </p:attrNameLst>
                                      </p:cBhvr>
                                      <p:to>
                                        <p:strVal val="visible"/>
                                      </p:to>
                                    </p:set>
                                    <p:animEffect transition="in" filter="fade">
                                      <p:cBhvr>
                                        <p:cTn id="12" dur="2000"/>
                                        <p:tgtEl>
                                          <p:spTgt spid="1116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1619">
                                            <p:txEl>
                                              <p:pRg st="2" end="2"/>
                                            </p:txEl>
                                          </p:spTgt>
                                        </p:tgtEl>
                                        <p:attrNameLst>
                                          <p:attrName>style.visibility</p:attrName>
                                        </p:attrNameLst>
                                      </p:cBhvr>
                                      <p:to>
                                        <p:strVal val="visible"/>
                                      </p:to>
                                    </p:set>
                                    <p:animEffect transition="in" filter="fade">
                                      <p:cBhvr>
                                        <p:cTn id="17" dur="2000"/>
                                        <p:tgtEl>
                                          <p:spTgt spid="11161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1619">
                                            <p:txEl>
                                              <p:pRg st="3" end="3"/>
                                            </p:txEl>
                                          </p:spTgt>
                                        </p:tgtEl>
                                        <p:attrNameLst>
                                          <p:attrName>style.visibility</p:attrName>
                                        </p:attrNameLst>
                                      </p:cBhvr>
                                      <p:to>
                                        <p:strVal val="visible"/>
                                      </p:to>
                                    </p:set>
                                    <p:animEffect transition="in" filter="fade">
                                      <p:cBhvr>
                                        <p:cTn id="22" dur="2000"/>
                                        <p:tgtEl>
                                          <p:spTgt spid="11161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1619">
                                            <p:txEl>
                                              <p:pRg st="4" end="4"/>
                                            </p:txEl>
                                          </p:spTgt>
                                        </p:tgtEl>
                                        <p:attrNameLst>
                                          <p:attrName>style.visibility</p:attrName>
                                        </p:attrNameLst>
                                      </p:cBhvr>
                                      <p:to>
                                        <p:strVal val="visible"/>
                                      </p:to>
                                    </p:set>
                                    <p:animEffect transition="in" filter="fade">
                                      <p:cBhvr>
                                        <p:cTn id="27" dur="2000"/>
                                        <p:tgtEl>
                                          <p:spTgt spid="11161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1619">
                                            <p:txEl>
                                              <p:pRg st="5" end="5"/>
                                            </p:txEl>
                                          </p:spTgt>
                                        </p:tgtEl>
                                        <p:attrNameLst>
                                          <p:attrName>style.visibility</p:attrName>
                                        </p:attrNameLst>
                                      </p:cBhvr>
                                      <p:to>
                                        <p:strVal val="visible"/>
                                      </p:to>
                                    </p:set>
                                    <p:animEffect transition="in" filter="fade">
                                      <p:cBhvr>
                                        <p:cTn id="32" dur="2000"/>
                                        <p:tgtEl>
                                          <p:spTgt spid="11161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1619">
                                            <p:txEl>
                                              <p:pRg st="6" end="6"/>
                                            </p:txEl>
                                          </p:spTgt>
                                        </p:tgtEl>
                                        <p:attrNameLst>
                                          <p:attrName>style.visibility</p:attrName>
                                        </p:attrNameLst>
                                      </p:cBhvr>
                                      <p:to>
                                        <p:strVal val="visible"/>
                                      </p:to>
                                    </p:set>
                                    <p:animEffect transition="in" filter="fade">
                                      <p:cBhvr>
                                        <p:cTn id="37" dur="2000"/>
                                        <p:tgtEl>
                                          <p:spTgt spid="11161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11619">
                                            <p:txEl>
                                              <p:pRg st="7" end="7"/>
                                            </p:txEl>
                                          </p:spTgt>
                                        </p:tgtEl>
                                        <p:attrNameLst>
                                          <p:attrName>style.visibility</p:attrName>
                                        </p:attrNameLst>
                                      </p:cBhvr>
                                      <p:to>
                                        <p:strVal val="visible"/>
                                      </p:to>
                                    </p:set>
                                    <p:animEffect transition="in" filter="fade">
                                      <p:cBhvr>
                                        <p:cTn id="42" dur="2000"/>
                                        <p:tgtEl>
                                          <p:spTgt spid="11161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1619">
                                            <p:txEl>
                                              <p:pRg st="8" end="8"/>
                                            </p:txEl>
                                          </p:spTgt>
                                        </p:tgtEl>
                                        <p:attrNameLst>
                                          <p:attrName>style.visibility</p:attrName>
                                        </p:attrNameLst>
                                      </p:cBhvr>
                                      <p:to>
                                        <p:strVal val="visible"/>
                                      </p:to>
                                    </p:set>
                                    <p:animEffect transition="in" filter="fade">
                                      <p:cBhvr>
                                        <p:cTn id="47" dur="2000"/>
                                        <p:tgtEl>
                                          <p:spTgt spid="11161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1619">
                                            <p:txEl>
                                              <p:pRg st="9" end="9"/>
                                            </p:txEl>
                                          </p:spTgt>
                                        </p:tgtEl>
                                        <p:attrNameLst>
                                          <p:attrName>style.visibility</p:attrName>
                                        </p:attrNameLst>
                                      </p:cBhvr>
                                      <p:to>
                                        <p:strVal val="visible"/>
                                      </p:to>
                                    </p:set>
                                    <p:animEffect transition="in" filter="fade">
                                      <p:cBhvr>
                                        <p:cTn id="52" dur="2000"/>
                                        <p:tgtEl>
                                          <p:spTgt spid="11161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11619">
                                            <p:txEl>
                                              <p:pRg st="10" end="10"/>
                                            </p:txEl>
                                          </p:spTgt>
                                        </p:tgtEl>
                                        <p:attrNameLst>
                                          <p:attrName>style.visibility</p:attrName>
                                        </p:attrNameLst>
                                      </p:cBhvr>
                                      <p:to>
                                        <p:strVal val="visible"/>
                                      </p:to>
                                    </p:set>
                                    <p:animEffect transition="in" filter="fade">
                                      <p:cBhvr>
                                        <p:cTn id="57" dur="2000"/>
                                        <p:tgtEl>
                                          <p:spTgt spid="111619">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11619">
                                            <p:txEl>
                                              <p:pRg st="11" end="11"/>
                                            </p:txEl>
                                          </p:spTgt>
                                        </p:tgtEl>
                                        <p:attrNameLst>
                                          <p:attrName>style.visibility</p:attrName>
                                        </p:attrNameLst>
                                      </p:cBhvr>
                                      <p:to>
                                        <p:strVal val="visible"/>
                                      </p:to>
                                    </p:set>
                                    <p:animEffect transition="in" filter="fade">
                                      <p:cBhvr>
                                        <p:cTn id="62" dur="2000"/>
                                        <p:tgtEl>
                                          <p:spTgt spid="111619">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11619">
                                            <p:txEl>
                                              <p:pRg st="12" end="12"/>
                                            </p:txEl>
                                          </p:spTgt>
                                        </p:tgtEl>
                                        <p:attrNameLst>
                                          <p:attrName>style.visibility</p:attrName>
                                        </p:attrNameLst>
                                      </p:cBhvr>
                                      <p:to>
                                        <p:strVal val="visible"/>
                                      </p:to>
                                    </p:set>
                                    <p:animEffect transition="in" filter="fade">
                                      <p:cBhvr>
                                        <p:cTn id="67" dur="2000"/>
                                        <p:tgtEl>
                                          <p:spTgt spid="111619">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11619">
                                            <p:txEl>
                                              <p:pRg st="13" end="13"/>
                                            </p:txEl>
                                          </p:spTgt>
                                        </p:tgtEl>
                                        <p:attrNameLst>
                                          <p:attrName>style.visibility</p:attrName>
                                        </p:attrNameLst>
                                      </p:cBhvr>
                                      <p:to>
                                        <p:strVal val="visible"/>
                                      </p:to>
                                    </p:set>
                                    <p:animEffect transition="in" filter="fade">
                                      <p:cBhvr>
                                        <p:cTn id="72" dur="2000"/>
                                        <p:tgtEl>
                                          <p:spTgt spid="111619">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11619">
                                            <p:txEl>
                                              <p:pRg st="14" end="14"/>
                                            </p:txEl>
                                          </p:spTgt>
                                        </p:tgtEl>
                                        <p:attrNameLst>
                                          <p:attrName>style.visibility</p:attrName>
                                        </p:attrNameLst>
                                      </p:cBhvr>
                                      <p:to>
                                        <p:strVal val="visible"/>
                                      </p:to>
                                    </p:set>
                                    <p:animEffect transition="in" filter="fade">
                                      <p:cBhvr>
                                        <p:cTn id="77" dur="2000"/>
                                        <p:tgtEl>
                                          <p:spTgt spid="111619">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11619">
                                            <p:txEl>
                                              <p:pRg st="15" end="15"/>
                                            </p:txEl>
                                          </p:spTgt>
                                        </p:tgtEl>
                                        <p:attrNameLst>
                                          <p:attrName>style.visibility</p:attrName>
                                        </p:attrNameLst>
                                      </p:cBhvr>
                                      <p:to>
                                        <p:strVal val="visible"/>
                                      </p:to>
                                    </p:set>
                                    <p:animEffect transition="in" filter="fade">
                                      <p:cBhvr>
                                        <p:cTn id="82" dur="2000"/>
                                        <p:tgtEl>
                                          <p:spTgt spid="111619">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11619">
                                            <p:txEl>
                                              <p:pRg st="16" end="16"/>
                                            </p:txEl>
                                          </p:spTgt>
                                        </p:tgtEl>
                                        <p:attrNameLst>
                                          <p:attrName>style.visibility</p:attrName>
                                        </p:attrNameLst>
                                      </p:cBhvr>
                                      <p:to>
                                        <p:strVal val="visible"/>
                                      </p:to>
                                    </p:set>
                                    <p:animEffect transition="in" filter="fade">
                                      <p:cBhvr>
                                        <p:cTn id="87" dur="2000"/>
                                        <p:tgtEl>
                                          <p:spTgt spid="111619">
                                            <p:txEl>
                                              <p:pRg st="16" end="16"/>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11619">
                                            <p:txEl>
                                              <p:pRg st="17" end="17"/>
                                            </p:txEl>
                                          </p:spTgt>
                                        </p:tgtEl>
                                        <p:attrNameLst>
                                          <p:attrName>style.visibility</p:attrName>
                                        </p:attrNameLst>
                                      </p:cBhvr>
                                      <p:to>
                                        <p:strVal val="visible"/>
                                      </p:to>
                                    </p:set>
                                    <p:animEffect transition="in" filter="fade">
                                      <p:cBhvr>
                                        <p:cTn id="92" dur="2000"/>
                                        <p:tgtEl>
                                          <p:spTgt spid="111619">
                                            <p:txEl>
                                              <p:pRg st="17" end="17"/>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11619">
                                            <p:txEl>
                                              <p:pRg st="18" end="18"/>
                                            </p:txEl>
                                          </p:spTgt>
                                        </p:tgtEl>
                                        <p:attrNameLst>
                                          <p:attrName>style.visibility</p:attrName>
                                        </p:attrNameLst>
                                      </p:cBhvr>
                                      <p:to>
                                        <p:strVal val="visible"/>
                                      </p:to>
                                    </p:set>
                                    <p:animEffect transition="in" filter="fade">
                                      <p:cBhvr>
                                        <p:cTn id="97" dur="2000"/>
                                        <p:tgtEl>
                                          <p:spTgt spid="111619">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3825437"/>
            <a:ext cx="8215370" cy="1569660"/>
          </a:xfrm>
          <a:prstGeom prst="rect">
            <a:avLst/>
          </a:prstGeom>
        </p:spPr>
        <p:txBody>
          <a:bodyPr wrap="square">
            <a:spAutoFit/>
          </a:bodyPr>
          <a:lstStyle/>
          <a:p>
            <a:pPr algn="r" rtl="1"/>
            <a:r>
              <a:rPr lang="fa-IR" sz="3200" b="1" dirty="0" smtClean="0">
                <a:cs typeface="B Mitra" pitchFamily="2" charset="-78"/>
              </a:rPr>
              <a:t>تاييد صلاحيت</a:t>
            </a:r>
          </a:p>
          <a:p>
            <a:pPr algn="r" rtl="1"/>
            <a:r>
              <a:rPr lang="fa-IR" sz="3200" dirty="0" smtClean="0">
                <a:cs typeface="B Mitra" pitchFamily="2" charset="-78"/>
              </a:rPr>
              <a:t>روش اجرايي كه براساس آن يك نهاد مجاز، رسماً تشخيص مي</a:t>
            </a:r>
            <a:r>
              <a:rPr lang="en-US" sz="3200" dirty="0" smtClean="0">
                <a:cs typeface="B Mitra" pitchFamily="2" charset="-78"/>
              </a:rPr>
              <a:t> </a:t>
            </a:r>
            <a:r>
              <a:rPr lang="fa-IR" sz="3200" dirty="0" smtClean="0">
                <a:cs typeface="B Mitra" pitchFamily="2" charset="-78"/>
              </a:rPr>
              <a:t>دهدكه يك نهاد يا فرد، صلاحيت انجام</a:t>
            </a:r>
            <a:r>
              <a:rPr lang="en-US" sz="3200" dirty="0" smtClean="0">
                <a:cs typeface="B Mitra" pitchFamily="2" charset="-78"/>
              </a:rPr>
              <a:t> </a:t>
            </a:r>
            <a:r>
              <a:rPr lang="fa-IR" sz="3200" dirty="0" smtClean="0">
                <a:cs typeface="B Mitra" pitchFamily="2" charset="-78"/>
              </a:rPr>
              <a:t>وظايف خاصي را دارد.</a:t>
            </a:r>
            <a:endParaRPr lang="en-US" sz="3200" dirty="0">
              <a:cs typeface="B Mitra" pitchFamily="2" charset="-78"/>
            </a:endParaRPr>
          </a:p>
        </p:txBody>
      </p:sp>
      <p:sp>
        <p:nvSpPr>
          <p:cNvPr id="3" name="Rectangle 2"/>
          <p:cNvSpPr/>
          <p:nvPr/>
        </p:nvSpPr>
        <p:spPr>
          <a:xfrm>
            <a:off x="428596" y="900997"/>
            <a:ext cx="8286808" cy="1569660"/>
          </a:xfrm>
          <a:prstGeom prst="rect">
            <a:avLst/>
          </a:prstGeom>
        </p:spPr>
        <p:txBody>
          <a:bodyPr wrap="square">
            <a:spAutoFit/>
          </a:bodyPr>
          <a:lstStyle/>
          <a:p>
            <a:r>
              <a:rPr lang="en-US" sz="32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Accreditation</a:t>
            </a:r>
          </a:p>
          <a:p>
            <a:r>
              <a:rPr lang="en-US" sz="3200" dirty="0" smtClean="0"/>
              <a:t>procedure by which an authoritative body gives formal recognition that a body or person is competent to carry out specific tasks</a:t>
            </a:r>
            <a:endParaRPr lang="en-US" sz="3200" dirty="0"/>
          </a:p>
        </p:txBody>
      </p:sp>
      <p:sp>
        <p:nvSpPr>
          <p:cNvPr id="4" name="Rectangle 3"/>
          <p:cNvSpPr/>
          <p:nvPr/>
        </p:nvSpPr>
        <p:spPr>
          <a:xfrm>
            <a:off x="467544" y="2521059"/>
            <a:ext cx="8136904" cy="954107"/>
          </a:xfrm>
          <a:prstGeom prst="rect">
            <a:avLst/>
          </a:prstGeom>
        </p:spPr>
        <p:txBody>
          <a:bodyPr wrap="square">
            <a:spAutoFit/>
          </a:bodyPr>
          <a:lstStyle/>
          <a:p>
            <a:pPr eaLnBrk="1" hangingPunct="1"/>
            <a:r>
              <a:rPr lang="en-US" dirty="0" smtClean="0">
                <a:solidFill>
                  <a:srgbClr val="FF0000"/>
                </a:solidFill>
              </a:rPr>
              <a:t>Certification</a:t>
            </a:r>
            <a:r>
              <a:rPr lang="en-US" dirty="0" smtClean="0">
                <a:solidFill>
                  <a:srgbClr val="00008A"/>
                </a:solidFill>
              </a:rPr>
              <a:t>: Procedures by which a third party gives written assurance that a product, process or service conforms to specific requirements.</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4282" y="357166"/>
            <a:ext cx="8643998" cy="2554545"/>
          </a:xfrm>
          <a:prstGeom prst="rect">
            <a:avLst/>
          </a:prstGeom>
        </p:spPr>
        <p:txBody>
          <a:bodyPr wrap="square">
            <a:spAutoFit/>
          </a:bodyPr>
          <a:lstStyle/>
          <a:p>
            <a:r>
              <a:rPr lang="en-US" sz="32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Post-examination procedures</a:t>
            </a:r>
          </a:p>
          <a:p>
            <a:r>
              <a:rPr lang="en-US" sz="3200" dirty="0" err="1" smtClean="0">
                <a:solidFill>
                  <a:schemeClr val="accent6">
                    <a:lumMod val="50000"/>
                  </a:schemeClr>
                </a:solidFill>
                <a:latin typeface="Times New Roman" pitchFamily="18" charset="0"/>
              </a:rPr>
              <a:t>postanalytical</a:t>
            </a:r>
            <a:r>
              <a:rPr lang="en-US" sz="3200" dirty="0" smtClean="0">
                <a:solidFill>
                  <a:schemeClr val="accent6">
                    <a:lumMod val="50000"/>
                  </a:schemeClr>
                </a:solidFill>
                <a:latin typeface="Times New Roman" pitchFamily="18" charset="0"/>
              </a:rPr>
              <a:t> phase</a:t>
            </a:r>
          </a:p>
          <a:p>
            <a:pPr algn="just"/>
            <a:r>
              <a:rPr lang="en-US" sz="3200" dirty="0" smtClean="0"/>
              <a:t>processes following the examination including systematic review, formatting and interpretation, authorization for release, reporting and transmission of the results, and storage of samples of the examinations</a:t>
            </a:r>
          </a:p>
        </p:txBody>
      </p:sp>
      <p:sp>
        <p:nvSpPr>
          <p:cNvPr id="3" name="Rectangle 2"/>
          <p:cNvSpPr/>
          <p:nvPr/>
        </p:nvSpPr>
        <p:spPr>
          <a:xfrm>
            <a:off x="428596" y="3589099"/>
            <a:ext cx="8286808" cy="2554545"/>
          </a:xfrm>
          <a:prstGeom prst="rect">
            <a:avLst/>
          </a:prstGeom>
        </p:spPr>
        <p:txBody>
          <a:bodyPr wrap="square">
            <a:spAutoFit/>
          </a:bodyPr>
          <a:lstStyle/>
          <a:p>
            <a:pPr algn="r" rtl="1"/>
            <a:r>
              <a:rPr lang="fa-IR" sz="3200" b="1" dirty="0" smtClean="0">
                <a:cs typeface="B Mitra" pitchFamily="2" charset="-78"/>
              </a:rPr>
              <a:t>روش هاي اجرايي بعد از آزمايش </a:t>
            </a:r>
            <a:endParaRPr lang="en-US" sz="3200" b="1" dirty="0" smtClean="0">
              <a:cs typeface="B Mitra" pitchFamily="2" charset="-78"/>
            </a:endParaRPr>
          </a:p>
          <a:p>
            <a:pPr algn="r" rtl="1"/>
            <a:r>
              <a:rPr lang="fa-IR" sz="3200" dirty="0" smtClean="0">
                <a:cs typeface="B Mitra" pitchFamily="2" charset="-78"/>
              </a:rPr>
              <a:t>مرحله بعد از تجزيه </a:t>
            </a:r>
          </a:p>
          <a:p>
            <a:pPr algn="just" rtl="1"/>
            <a:r>
              <a:rPr lang="fa-IR" sz="3200" dirty="0" smtClean="0">
                <a:cs typeface="B Mitra" pitchFamily="2" charset="-78"/>
              </a:rPr>
              <a:t>فرآيندهايي كه به دنبال آزمايش صورت مي گيرند كه شامل بازنگري، قالب بندي و تفسير، مجوزهاي صدور،</a:t>
            </a:r>
            <a:r>
              <a:rPr lang="en-US" sz="3200" dirty="0" smtClean="0">
                <a:cs typeface="B Mitra" pitchFamily="2" charset="-78"/>
              </a:rPr>
              <a:t> </a:t>
            </a:r>
            <a:r>
              <a:rPr lang="fa-IR" sz="3200" dirty="0" smtClean="0">
                <a:cs typeface="B Mitra" pitchFamily="2" charset="-78"/>
              </a:rPr>
              <a:t>گزارش و ارسال نتايج و ذخيره </a:t>
            </a:r>
            <a:r>
              <a:rPr lang="fa-IR" sz="3200" smtClean="0">
                <a:cs typeface="B Mitra" pitchFamily="2" charset="-78"/>
              </a:rPr>
              <a:t>سازي نمونه</a:t>
            </a:r>
            <a:r>
              <a:rPr lang="en-US" sz="3200" dirty="0" smtClean="0">
                <a:cs typeface="B Mitra" pitchFamily="2" charset="-78"/>
              </a:rPr>
              <a:t> </a:t>
            </a:r>
            <a:r>
              <a:rPr lang="fa-IR" sz="3200" dirty="0" smtClean="0">
                <a:cs typeface="B Mitra" pitchFamily="2" charset="-78"/>
              </a:rPr>
              <a:t>هاي آزمايش شده مي باشند.</a:t>
            </a:r>
            <a:endParaRPr lang="en-US" sz="3200" dirty="0">
              <a:cs typeface="B Mitra" pitchFamily="2" charset="-7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5720" y="453450"/>
            <a:ext cx="8572560" cy="3046988"/>
          </a:xfrm>
          <a:prstGeom prst="rect">
            <a:avLst/>
          </a:prstGeom>
        </p:spPr>
        <p:txBody>
          <a:bodyPr wrap="square">
            <a:spAutoFit/>
          </a:bodyPr>
          <a:lstStyle/>
          <a:p>
            <a:r>
              <a:rPr lang="en-US" sz="32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Pre-examination procedures</a:t>
            </a:r>
          </a:p>
          <a:p>
            <a:r>
              <a:rPr lang="en-US" sz="3200" dirty="0" err="1" smtClean="0">
                <a:solidFill>
                  <a:schemeClr val="accent6">
                    <a:lumMod val="50000"/>
                  </a:schemeClr>
                </a:solidFill>
                <a:latin typeface="Times New Roman" pitchFamily="18" charset="0"/>
              </a:rPr>
              <a:t>preanalytical</a:t>
            </a:r>
            <a:r>
              <a:rPr lang="en-US" sz="3200" dirty="0" smtClean="0">
                <a:solidFill>
                  <a:schemeClr val="accent6">
                    <a:lumMod val="50000"/>
                  </a:schemeClr>
                </a:solidFill>
                <a:latin typeface="Times New Roman" pitchFamily="18" charset="0"/>
              </a:rPr>
              <a:t> phase</a:t>
            </a:r>
          </a:p>
          <a:p>
            <a:r>
              <a:rPr lang="en-US" sz="3200" dirty="0" smtClean="0"/>
              <a:t>steps starting, in chronological order, from the clinician’s request and including the examination requisition, preparation of the patient, collection of the primary sample, and transportation to and within the laboratory, and ending when the analytical examination procedure begins</a:t>
            </a:r>
          </a:p>
        </p:txBody>
      </p:sp>
      <p:sp>
        <p:nvSpPr>
          <p:cNvPr id="3" name="Rectangle 2"/>
          <p:cNvSpPr/>
          <p:nvPr/>
        </p:nvSpPr>
        <p:spPr>
          <a:xfrm>
            <a:off x="285720" y="3896875"/>
            <a:ext cx="8572560" cy="2246769"/>
          </a:xfrm>
          <a:prstGeom prst="rect">
            <a:avLst/>
          </a:prstGeom>
        </p:spPr>
        <p:txBody>
          <a:bodyPr wrap="square">
            <a:spAutoFit/>
          </a:bodyPr>
          <a:lstStyle/>
          <a:p>
            <a:pPr algn="r" rtl="1"/>
            <a:r>
              <a:rPr lang="fa-IR" b="1" dirty="0" smtClean="0">
                <a:cs typeface="B Mitra" pitchFamily="2" charset="-78"/>
              </a:rPr>
              <a:t>روش هاي اجرايي قبل از آزمايش</a:t>
            </a:r>
          </a:p>
          <a:p>
            <a:pPr algn="r" rtl="1"/>
            <a:r>
              <a:rPr lang="fa-IR" dirty="0" smtClean="0">
                <a:cs typeface="B Mitra" pitchFamily="2" charset="-78"/>
              </a:rPr>
              <a:t>مرحله قبل از تجزيه </a:t>
            </a:r>
          </a:p>
          <a:p>
            <a:pPr algn="just" rtl="1"/>
            <a:r>
              <a:rPr lang="fa-IR" dirty="0" smtClean="0">
                <a:cs typeface="B Mitra" pitchFamily="2" charset="-78"/>
              </a:rPr>
              <a:t>مراحلي كه شروع آن به ترتيب زماني از درخواست پزشك شامل درخواست رسمي آزمايش، آماده سازي</a:t>
            </a:r>
            <a:r>
              <a:rPr lang="en-US" dirty="0" smtClean="0">
                <a:cs typeface="B Mitra" pitchFamily="2" charset="-78"/>
              </a:rPr>
              <a:t> </a:t>
            </a:r>
            <a:r>
              <a:rPr lang="fa-IR" dirty="0" smtClean="0">
                <a:cs typeface="B Mitra" pitchFamily="2" charset="-78"/>
              </a:rPr>
              <a:t>بيمار، جمع آوري نمونه اوليه، انتقال</a:t>
            </a:r>
            <a:r>
              <a:rPr lang="en-US" dirty="0" smtClean="0">
                <a:cs typeface="B Mitra" pitchFamily="2" charset="-78"/>
              </a:rPr>
              <a:t> </a:t>
            </a:r>
            <a:r>
              <a:rPr lang="fa-IR" dirty="0" smtClean="0">
                <a:cs typeface="B Mitra" pitchFamily="2" charset="-78"/>
              </a:rPr>
              <a:t>نمونه به داخل آزمايشگاه مي</a:t>
            </a:r>
            <a:r>
              <a:rPr lang="en-US" dirty="0" smtClean="0">
                <a:cs typeface="B Mitra" pitchFamily="2" charset="-78"/>
              </a:rPr>
              <a:t> </a:t>
            </a:r>
            <a:r>
              <a:rPr lang="fa-IR" dirty="0" smtClean="0">
                <a:cs typeface="B Mitra" pitchFamily="2" charset="-78"/>
              </a:rPr>
              <a:t>باشد و خاتمه آن هنگامي است كه</a:t>
            </a:r>
            <a:r>
              <a:rPr lang="en-US" dirty="0" smtClean="0">
                <a:cs typeface="B Mitra" pitchFamily="2" charset="-78"/>
              </a:rPr>
              <a:t> </a:t>
            </a:r>
            <a:r>
              <a:rPr lang="fa-IR" dirty="0" smtClean="0">
                <a:cs typeface="B Mitra" pitchFamily="2" charset="-78"/>
              </a:rPr>
              <a:t>روش هاي انجام آزمايش آغاز مي</a:t>
            </a:r>
            <a:r>
              <a:rPr lang="en-US" dirty="0" smtClean="0">
                <a:cs typeface="B Mitra" pitchFamily="2" charset="-78"/>
              </a:rPr>
              <a:t> </a:t>
            </a:r>
            <a:r>
              <a:rPr lang="fa-IR" dirty="0" smtClean="0">
                <a:cs typeface="B Mitra" pitchFamily="2" charset="-78"/>
              </a:rPr>
              <a:t>شود.</a:t>
            </a:r>
            <a:endParaRPr lang="en-US" dirty="0" smtClean="0">
              <a:cs typeface="B Mitra" pitchFamily="2" charset="-78"/>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716332"/>
            <a:ext cx="8358246" cy="1569660"/>
          </a:xfrm>
          <a:prstGeom prst="rect">
            <a:avLst/>
          </a:prstGeom>
        </p:spPr>
        <p:txBody>
          <a:bodyPr wrap="square">
            <a:spAutoFit/>
          </a:bodyPr>
          <a:lstStyle/>
          <a:p>
            <a:r>
              <a:rPr lang="en-US" sz="3200" dirty="0" smtClean="0">
                <a:solidFill>
                  <a:schemeClr val="accent6">
                    <a:lumMod val="50000"/>
                  </a:schemeClr>
                </a:solidFill>
                <a:effectLst>
                  <a:outerShdw blurRad="38100" dist="38100" dir="2700000" algn="tl">
                    <a:srgbClr val="000000">
                      <a:alpha val="43137"/>
                    </a:srgbClr>
                  </a:outerShdw>
                </a:effectLst>
                <a:latin typeface="Times New Roman" pitchFamily="18" charset="0"/>
              </a:rPr>
              <a:t>Primary sample</a:t>
            </a:r>
          </a:p>
          <a:p>
            <a:r>
              <a:rPr lang="en-US" sz="3200" dirty="0" smtClean="0">
                <a:solidFill>
                  <a:schemeClr val="accent6">
                    <a:lumMod val="50000"/>
                  </a:schemeClr>
                </a:solidFill>
                <a:latin typeface="Times New Roman" pitchFamily="18" charset="0"/>
              </a:rPr>
              <a:t>specimen</a:t>
            </a:r>
          </a:p>
          <a:p>
            <a:r>
              <a:rPr lang="en-US" sz="3200" dirty="0" smtClean="0"/>
              <a:t>set of one or more parts initially taken from a system</a:t>
            </a:r>
          </a:p>
        </p:txBody>
      </p:sp>
      <p:sp>
        <p:nvSpPr>
          <p:cNvPr id="3" name="Rectangle 2"/>
          <p:cNvSpPr/>
          <p:nvPr/>
        </p:nvSpPr>
        <p:spPr>
          <a:xfrm>
            <a:off x="571472" y="4071942"/>
            <a:ext cx="8072494" cy="1569660"/>
          </a:xfrm>
          <a:prstGeom prst="rect">
            <a:avLst/>
          </a:prstGeom>
        </p:spPr>
        <p:txBody>
          <a:bodyPr wrap="square">
            <a:spAutoFit/>
          </a:bodyPr>
          <a:lstStyle/>
          <a:p>
            <a:pPr algn="r" rtl="1"/>
            <a:r>
              <a:rPr lang="fa-IR" sz="3200" b="1" dirty="0" smtClean="0">
                <a:cs typeface="B Mitra" pitchFamily="2" charset="-78"/>
              </a:rPr>
              <a:t>نمونه اوليه</a:t>
            </a:r>
            <a:endParaRPr lang="en-US" sz="3200" b="1" dirty="0" smtClean="0">
              <a:cs typeface="B Mitra" pitchFamily="2" charset="-78"/>
            </a:endParaRPr>
          </a:p>
          <a:p>
            <a:pPr algn="r" rtl="1"/>
            <a:r>
              <a:rPr lang="fa-IR" sz="3200" dirty="0" smtClean="0">
                <a:cs typeface="B Mitra" pitchFamily="2" charset="-78"/>
              </a:rPr>
              <a:t>نمونه </a:t>
            </a:r>
          </a:p>
          <a:p>
            <a:pPr algn="r" rtl="1"/>
            <a:r>
              <a:rPr lang="fa-IR" sz="3200" dirty="0" smtClean="0">
                <a:cs typeface="B Mitra" pitchFamily="2" charset="-78"/>
              </a:rPr>
              <a:t>مجموعه يك يا چند جزء كه در ابتدا از يك سيستم گرفته مي</a:t>
            </a:r>
            <a:r>
              <a:rPr lang="en-US" sz="3200" dirty="0" smtClean="0">
                <a:cs typeface="B Mitra" pitchFamily="2" charset="-78"/>
              </a:rPr>
              <a:t> </a:t>
            </a:r>
            <a:r>
              <a:rPr lang="fa-IR" sz="3200" dirty="0" smtClean="0">
                <a:cs typeface="B Mitra" pitchFamily="2" charset="-78"/>
              </a:rPr>
              <a:t>شود.</a:t>
            </a:r>
            <a:endParaRPr lang="en-US" sz="3200" dirty="0">
              <a:cs typeface="B Mitra" pitchFamily="2" charset="-78"/>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027"/>
          <p:cNvSpPr txBox="1">
            <a:spLocks noChangeArrowheads="1"/>
          </p:cNvSpPr>
          <p:nvPr/>
        </p:nvSpPr>
        <p:spPr bwMode="auto">
          <a:xfrm>
            <a:off x="376238" y="2595562"/>
            <a:ext cx="5338770" cy="762000"/>
          </a:xfrm>
          <a:prstGeom prst="rect">
            <a:avLst/>
          </a:prstGeom>
          <a:noFill/>
          <a:ln w="9525">
            <a:noFill/>
            <a:miter lim="800000"/>
            <a:headEnd/>
            <a:tailEnd/>
          </a:ln>
        </p:spPr>
        <p:txBody>
          <a:bodyPr wrap="square">
            <a:spAutoFit/>
          </a:bodyPr>
          <a:lstStyle/>
          <a:p>
            <a:pPr>
              <a:spcBef>
                <a:spcPct val="50000"/>
              </a:spcBef>
            </a:pPr>
            <a:r>
              <a:rPr lang="en-US" sz="4400" b="1" dirty="0">
                <a:solidFill>
                  <a:srgbClr val="003300"/>
                </a:solidFill>
                <a:effectLst>
                  <a:outerShdw blurRad="38100" dist="38100" dir="2700000" algn="tl">
                    <a:srgbClr val="000000">
                      <a:alpha val="43137"/>
                    </a:srgbClr>
                  </a:outerShdw>
                </a:effectLst>
              </a:rPr>
              <a:t>4. Management requirements</a:t>
            </a:r>
          </a:p>
        </p:txBody>
      </p:sp>
      <p:sp>
        <p:nvSpPr>
          <p:cNvPr id="21507" name="Text Box 1028"/>
          <p:cNvSpPr txBox="1">
            <a:spLocks noChangeArrowheads="1"/>
          </p:cNvSpPr>
          <p:nvPr/>
        </p:nvSpPr>
        <p:spPr bwMode="auto">
          <a:xfrm>
            <a:off x="376238" y="3881446"/>
            <a:ext cx="5695960" cy="762000"/>
          </a:xfrm>
          <a:prstGeom prst="rect">
            <a:avLst/>
          </a:prstGeom>
          <a:noFill/>
          <a:ln w="9525">
            <a:noFill/>
            <a:miter lim="800000"/>
            <a:headEnd/>
            <a:tailEnd/>
          </a:ln>
        </p:spPr>
        <p:txBody>
          <a:bodyPr wrap="square">
            <a:spAutoFit/>
          </a:bodyPr>
          <a:lstStyle/>
          <a:p>
            <a:pPr>
              <a:spcBef>
                <a:spcPct val="50000"/>
              </a:spcBef>
            </a:pPr>
            <a:r>
              <a:rPr lang="en-US" sz="4400" b="1" dirty="0">
                <a:solidFill>
                  <a:srgbClr val="003300"/>
                </a:solidFill>
                <a:effectLst>
                  <a:outerShdw blurRad="38100" dist="38100" dir="2700000" algn="tl">
                    <a:srgbClr val="000000">
                      <a:alpha val="43137"/>
                    </a:srgbClr>
                  </a:outerShdw>
                </a:effectLst>
              </a:rPr>
              <a:t>5. Technical requirements</a:t>
            </a:r>
          </a:p>
        </p:txBody>
      </p:sp>
      <p:sp>
        <p:nvSpPr>
          <p:cNvPr id="21508" name="WordArt 1030"/>
          <p:cNvSpPr>
            <a:spLocks noChangeArrowheads="1" noChangeShapeType="1" noTextEdit="1"/>
          </p:cNvSpPr>
          <p:nvPr/>
        </p:nvSpPr>
        <p:spPr bwMode="auto">
          <a:xfrm>
            <a:off x="1214414" y="685800"/>
            <a:ext cx="5715040" cy="838200"/>
          </a:xfrm>
          <a:prstGeom prst="rect">
            <a:avLst/>
          </a:prstGeom>
        </p:spPr>
        <p:txBody>
          <a:bodyPr wrap="none" fromWordArt="1">
            <a:prstTxWarp prst="textPlain">
              <a:avLst>
                <a:gd name="adj" fmla="val 50000"/>
              </a:avLst>
            </a:prstTxWarp>
          </a:bodyPr>
          <a:lstStyle/>
          <a:p>
            <a:pPr algn="ctr"/>
            <a:r>
              <a:rPr lang="en-US" sz="36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Browallia New"/>
                <a:cs typeface="Browallia New"/>
              </a:rPr>
              <a:t>ISO </a:t>
            </a:r>
            <a:r>
              <a:rPr lang="en-US" sz="36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Browallia New"/>
                <a:cs typeface="Browallia New"/>
              </a:rPr>
              <a:t>15189    REQUREMENTS</a:t>
            </a:r>
            <a:endParaRPr lang="en-US" sz="36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Browallia New"/>
              <a:cs typeface="Browallia New"/>
            </a:endParaRPr>
          </a:p>
        </p:txBody>
      </p:sp>
      <p:pic>
        <p:nvPicPr>
          <p:cNvPr id="9" name="Picture 8" descr="document.gif"/>
          <p:cNvPicPr>
            <a:picLocks noChangeAspect="1"/>
          </p:cNvPicPr>
          <p:nvPr/>
        </p:nvPicPr>
        <p:blipFill>
          <a:blip r:embed="rId3" cstate="print"/>
          <a:stretch>
            <a:fillRect/>
          </a:stretch>
        </p:blipFill>
        <p:spPr>
          <a:xfrm>
            <a:off x="6215074" y="2207004"/>
            <a:ext cx="2286016" cy="2936508"/>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571500" y="1285875"/>
            <a:ext cx="8001000" cy="1200329"/>
          </a:xfrm>
          <a:prstGeom prst="rect">
            <a:avLst/>
          </a:prstGeom>
          <a:noFill/>
          <a:ln w="9525">
            <a:noFill/>
            <a:miter lim="800000"/>
            <a:headEnd/>
            <a:tailEnd/>
          </a:ln>
        </p:spPr>
        <p:txBody>
          <a:bodyPr>
            <a:spAutoFit/>
          </a:bodyPr>
          <a:lstStyle/>
          <a:p>
            <a:r>
              <a:rPr lang="en-US" sz="3600" b="1" dirty="0" smtClean="0">
                <a:solidFill>
                  <a:srgbClr val="336600"/>
                </a:solidFill>
              </a:rPr>
              <a:t>Annex A (Informative): </a:t>
            </a:r>
            <a:r>
              <a:rPr lang="en-US" sz="3600" b="1" dirty="0">
                <a:solidFill>
                  <a:srgbClr val="336600"/>
                </a:solidFill>
              </a:rPr>
              <a:t>Correlation with ISO </a:t>
            </a:r>
            <a:r>
              <a:rPr lang="en-US" sz="3600" b="1" dirty="0" smtClean="0">
                <a:solidFill>
                  <a:srgbClr val="336600"/>
                </a:solidFill>
              </a:rPr>
              <a:t>9000:2000  </a:t>
            </a:r>
          </a:p>
          <a:p>
            <a:r>
              <a:rPr lang="en-US" sz="3600" b="1" dirty="0" smtClean="0">
                <a:solidFill>
                  <a:srgbClr val="336600"/>
                </a:solidFill>
              </a:rPr>
              <a:t>                 and ISO/IEC  17025:2005</a:t>
            </a:r>
            <a:endParaRPr lang="th-TH" sz="3600" b="1" dirty="0">
              <a:solidFill>
                <a:srgbClr val="336600"/>
              </a:solidFill>
            </a:endParaRPr>
          </a:p>
        </p:txBody>
      </p:sp>
      <p:sp>
        <p:nvSpPr>
          <p:cNvPr id="28675" name="Text Box 3"/>
          <p:cNvSpPr txBox="1">
            <a:spLocks noChangeArrowheads="1"/>
          </p:cNvSpPr>
          <p:nvPr/>
        </p:nvSpPr>
        <p:spPr bwMode="auto">
          <a:xfrm>
            <a:off x="571500" y="4640057"/>
            <a:ext cx="8026400" cy="646331"/>
          </a:xfrm>
          <a:prstGeom prst="rect">
            <a:avLst/>
          </a:prstGeom>
          <a:noFill/>
          <a:ln w="9525">
            <a:noFill/>
            <a:miter lim="800000"/>
            <a:headEnd/>
            <a:tailEnd/>
          </a:ln>
        </p:spPr>
        <p:txBody>
          <a:bodyPr>
            <a:spAutoFit/>
          </a:bodyPr>
          <a:lstStyle/>
          <a:p>
            <a:r>
              <a:rPr lang="en-US" sz="3600" b="1" dirty="0" smtClean="0">
                <a:solidFill>
                  <a:srgbClr val="336600"/>
                </a:solidFill>
              </a:rPr>
              <a:t>Annex </a:t>
            </a:r>
            <a:r>
              <a:rPr lang="en-US" sz="3600" b="1" dirty="0">
                <a:solidFill>
                  <a:srgbClr val="336600"/>
                </a:solidFill>
              </a:rPr>
              <a:t>C </a:t>
            </a:r>
            <a:r>
              <a:rPr lang="en-US" sz="3600" b="1" dirty="0" smtClean="0">
                <a:solidFill>
                  <a:srgbClr val="336600"/>
                </a:solidFill>
              </a:rPr>
              <a:t>(</a:t>
            </a:r>
            <a:r>
              <a:rPr lang="en-US" sz="3600" b="1" dirty="0">
                <a:solidFill>
                  <a:srgbClr val="336600"/>
                </a:solidFill>
              </a:rPr>
              <a:t>I</a:t>
            </a:r>
            <a:r>
              <a:rPr lang="en-US" sz="3600" b="1" dirty="0" smtClean="0">
                <a:solidFill>
                  <a:srgbClr val="336600"/>
                </a:solidFill>
              </a:rPr>
              <a:t>nformative): </a:t>
            </a:r>
            <a:r>
              <a:rPr lang="en-US" sz="3600" b="1" dirty="0">
                <a:solidFill>
                  <a:srgbClr val="336600"/>
                </a:solidFill>
              </a:rPr>
              <a:t>Ethics in laboratory medicine </a:t>
            </a:r>
            <a:endParaRPr lang="th-TH" sz="3600" dirty="0">
              <a:solidFill>
                <a:srgbClr val="336600"/>
              </a:solidFill>
            </a:endParaRPr>
          </a:p>
        </p:txBody>
      </p:sp>
      <p:sp>
        <p:nvSpPr>
          <p:cNvPr id="28676" name="Text Box 4"/>
          <p:cNvSpPr txBox="1">
            <a:spLocks noChangeArrowheads="1"/>
          </p:cNvSpPr>
          <p:nvPr/>
        </p:nvSpPr>
        <p:spPr bwMode="auto">
          <a:xfrm>
            <a:off x="504160" y="3071810"/>
            <a:ext cx="7678705" cy="1200329"/>
          </a:xfrm>
          <a:prstGeom prst="rect">
            <a:avLst/>
          </a:prstGeom>
          <a:noFill/>
          <a:ln w="9525">
            <a:noFill/>
            <a:miter lim="800000"/>
            <a:headEnd/>
            <a:tailEnd/>
          </a:ln>
        </p:spPr>
        <p:txBody>
          <a:bodyPr wrap="none">
            <a:spAutoFit/>
          </a:bodyPr>
          <a:lstStyle/>
          <a:p>
            <a:r>
              <a:rPr lang="en-US" sz="3600" b="1" dirty="0" smtClean="0">
                <a:solidFill>
                  <a:srgbClr val="336600"/>
                </a:solidFill>
              </a:rPr>
              <a:t>Annex </a:t>
            </a:r>
            <a:r>
              <a:rPr lang="en-US" sz="3600" b="1" dirty="0">
                <a:solidFill>
                  <a:srgbClr val="336600"/>
                </a:solidFill>
              </a:rPr>
              <a:t>B </a:t>
            </a:r>
            <a:r>
              <a:rPr lang="en-US" sz="3600" b="1" dirty="0" smtClean="0">
                <a:solidFill>
                  <a:srgbClr val="336600"/>
                </a:solidFill>
              </a:rPr>
              <a:t>(Informative): </a:t>
            </a:r>
            <a:r>
              <a:rPr lang="en-US" sz="3600" b="1" dirty="0">
                <a:solidFill>
                  <a:srgbClr val="336600"/>
                </a:solidFill>
              </a:rPr>
              <a:t>Recommendations for protection </a:t>
            </a:r>
          </a:p>
          <a:p>
            <a:r>
              <a:rPr lang="en-US" sz="3600" b="1" dirty="0">
                <a:solidFill>
                  <a:srgbClr val="336600"/>
                </a:solidFill>
              </a:rPr>
              <a:t>              of  laboratory information systems (LIS)</a:t>
            </a:r>
            <a:endParaRPr lang="th-TH" sz="3600" b="1" dirty="0">
              <a:solidFill>
                <a:srgbClr val="336600"/>
              </a:solidFill>
            </a:endParaRPr>
          </a:p>
        </p:txBody>
      </p:sp>
      <p:sp>
        <p:nvSpPr>
          <p:cNvPr id="28677" name="Text Box 5"/>
          <p:cNvSpPr txBox="1">
            <a:spLocks noChangeArrowheads="1"/>
          </p:cNvSpPr>
          <p:nvPr/>
        </p:nvSpPr>
        <p:spPr bwMode="auto">
          <a:xfrm>
            <a:off x="714375" y="304800"/>
            <a:ext cx="2714625" cy="923330"/>
          </a:xfrm>
          <a:prstGeom prst="rect">
            <a:avLst/>
          </a:prstGeom>
          <a:noFill/>
          <a:ln w="9525">
            <a:noFill/>
            <a:miter lim="800000"/>
            <a:headEnd/>
            <a:tailEnd/>
          </a:ln>
        </p:spPr>
        <p:txBody>
          <a:bodyPr>
            <a:spAutoFit/>
          </a:bodyPr>
          <a:lstStyle/>
          <a:p>
            <a:r>
              <a:rPr lang="en-US" sz="5400" b="1" dirty="0" smtClean="0">
                <a:solidFill>
                  <a:srgbClr val="336600"/>
                </a:solidFill>
              </a:rPr>
              <a:t>Annex</a:t>
            </a:r>
            <a:endParaRPr lang="th-TH" sz="5400" b="1" dirty="0">
              <a:solidFill>
                <a:srgbClr val="3366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051648"/>
          </a:xfrm>
        </p:spPr>
        <p:txBody>
          <a:bodyPr/>
          <a:lstStyle/>
          <a:p>
            <a:r>
              <a:rPr lang="fa-IR" sz="6600" dirty="0" smtClean="0"/>
              <a:t>اهمیت کیفیت در آزمایشگاه</a:t>
            </a:r>
            <a:endParaRPr lang="en-US" sz="66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p:cNvSpPr txBox="1">
            <a:spLocks noChangeArrowheads="1"/>
          </p:cNvSpPr>
          <p:nvPr/>
        </p:nvSpPr>
        <p:spPr bwMode="auto">
          <a:xfrm>
            <a:off x="1443038" y="2214554"/>
            <a:ext cx="3343276" cy="2085975"/>
          </a:xfrm>
          <a:prstGeom prst="rect">
            <a:avLst/>
          </a:prstGeom>
          <a:noFill/>
          <a:ln w="9525">
            <a:noFill/>
            <a:miter lim="800000"/>
            <a:headEnd/>
            <a:tailEnd/>
          </a:ln>
        </p:spPr>
        <p:txBody>
          <a:bodyPr wrap="square">
            <a:spAutoFit/>
          </a:bodyPr>
          <a:lstStyle/>
          <a:p>
            <a:pPr>
              <a:lnSpc>
                <a:spcPct val="90000"/>
              </a:lnSpc>
            </a:pPr>
            <a:r>
              <a:rPr lang="en-US" sz="3600" b="1" dirty="0" smtClean="0">
                <a:solidFill>
                  <a:srgbClr val="C00000"/>
                </a:solidFill>
              </a:rPr>
              <a:t>Shall: mandatory</a:t>
            </a:r>
            <a:endParaRPr lang="en-US" sz="3600" b="1" dirty="0">
              <a:solidFill>
                <a:srgbClr val="C00000"/>
              </a:solidFill>
            </a:endParaRPr>
          </a:p>
          <a:p>
            <a:pPr>
              <a:lnSpc>
                <a:spcPct val="90000"/>
              </a:lnSpc>
            </a:pPr>
            <a:r>
              <a:rPr lang="en-US" sz="3600" b="1" dirty="0" smtClean="0">
                <a:solidFill>
                  <a:srgbClr val="C00000"/>
                </a:solidFill>
              </a:rPr>
              <a:t>Should: good </a:t>
            </a:r>
            <a:r>
              <a:rPr lang="en-US" sz="3600" b="1" dirty="0">
                <a:solidFill>
                  <a:srgbClr val="C00000"/>
                </a:solidFill>
              </a:rPr>
              <a:t>idea</a:t>
            </a:r>
          </a:p>
          <a:p>
            <a:pPr>
              <a:lnSpc>
                <a:spcPct val="90000"/>
              </a:lnSpc>
            </a:pPr>
            <a:r>
              <a:rPr lang="en-US" sz="3600" b="1" dirty="0" smtClean="0">
                <a:solidFill>
                  <a:srgbClr val="C00000"/>
                </a:solidFill>
              </a:rPr>
              <a:t>May: voluntary</a:t>
            </a:r>
            <a:endParaRPr lang="en-US" sz="3600" b="1" dirty="0">
              <a:solidFill>
                <a:srgbClr val="C00000"/>
              </a:solidFill>
            </a:endParaRPr>
          </a:p>
          <a:p>
            <a:pPr>
              <a:lnSpc>
                <a:spcPct val="90000"/>
              </a:lnSpc>
            </a:pPr>
            <a:r>
              <a:rPr lang="en-US" sz="3600" b="1" dirty="0" smtClean="0">
                <a:solidFill>
                  <a:srgbClr val="C00000"/>
                </a:solidFill>
              </a:rPr>
              <a:t>Might: condition </a:t>
            </a:r>
            <a:endParaRPr lang="en-US" sz="3600" b="1" dirty="0">
              <a:solidFill>
                <a:srgbClr val="C00000"/>
              </a:solidFill>
            </a:endParaRPr>
          </a:p>
        </p:txBody>
      </p:sp>
      <p:grpSp>
        <p:nvGrpSpPr>
          <p:cNvPr id="2" name="Group 6"/>
          <p:cNvGrpSpPr>
            <a:grpSpLocks/>
          </p:cNvGrpSpPr>
          <p:nvPr/>
        </p:nvGrpSpPr>
        <p:grpSpPr bwMode="auto">
          <a:xfrm>
            <a:off x="1524000" y="381000"/>
            <a:ext cx="5715000" cy="1285875"/>
            <a:chOff x="960" y="240"/>
            <a:chExt cx="3600" cy="810"/>
          </a:xfrm>
        </p:grpSpPr>
        <p:sp>
          <p:nvSpPr>
            <p:cNvPr id="29700" name="WordArt 4"/>
            <p:cNvSpPr>
              <a:spLocks noChangeArrowheads="1" noChangeShapeType="1" noTextEdit="1"/>
            </p:cNvSpPr>
            <p:nvPr/>
          </p:nvSpPr>
          <p:spPr bwMode="auto">
            <a:xfrm>
              <a:off x="2976" y="240"/>
              <a:ext cx="1584" cy="528"/>
            </a:xfrm>
            <a:prstGeom prst="rect">
              <a:avLst/>
            </a:prstGeom>
          </p:spPr>
          <p:txBody>
            <a:bodyPr wrap="none" fromWordArt="1">
              <a:prstTxWarp prst="textPlain">
                <a:avLst>
                  <a:gd name="adj" fmla="val 50000"/>
                </a:avLst>
              </a:prstTxWarp>
            </a:bodyPr>
            <a:lstStyle/>
            <a:p>
              <a:pPr algn="ctr"/>
              <a:r>
                <a:rPr lang="en-US" sz="36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Browallia New"/>
                  <a:cs typeface="Browallia New"/>
                </a:rPr>
                <a:t>ISO 15189</a:t>
              </a:r>
            </a:p>
          </p:txBody>
        </p:sp>
        <p:sp>
          <p:nvSpPr>
            <p:cNvPr id="29701" name="WordArt 5"/>
            <p:cNvSpPr>
              <a:spLocks noChangeArrowheads="1" noChangeShapeType="1" noTextEdit="1"/>
            </p:cNvSpPr>
            <p:nvPr/>
          </p:nvSpPr>
          <p:spPr bwMode="auto">
            <a:xfrm>
              <a:off x="960" y="528"/>
              <a:ext cx="1776" cy="522"/>
            </a:xfrm>
            <a:prstGeom prst="rect">
              <a:avLst/>
            </a:prstGeom>
          </p:spPr>
          <p:txBody>
            <a:bodyPr wrap="none" fromWordArt="1">
              <a:prstTxWarp prst="textPlain">
                <a:avLst>
                  <a:gd name="adj" fmla="val 50000"/>
                </a:avLst>
              </a:prstTxWarp>
            </a:bodyPr>
            <a:lstStyle/>
            <a:p>
              <a:pPr algn="ctr"/>
              <a:r>
                <a:rPr lang="en-US" sz="36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Browallia New"/>
                  <a:cs typeface="Browallia New"/>
                </a:rPr>
                <a:t>ISO/IEC 17025</a:t>
              </a:r>
            </a:p>
          </p:txBody>
        </p:sp>
      </p:grpSp>
      <p:pic>
        <p:nvPicPr>
          <p:cNvPr id="9" name="Picture 8" descr="want_vs_should.gif"/>
          <p:cNvPicPr>
            <a:picLocks noChangeAspect="1"/>
          </p:cNvPicPr>
          <p:nvPr/>
        </p:nvPicPr>
        <p:blipFill>
          <a:blip r:embed="rId3" cstate="print"/>
          <a:stretch>
            <a:fillRect/>
          </a:stretch>
        </p:blipFill>
        <p:spPr>
          <a:xfrm>
            <a:off x="4857752" y="1571612"/>
            <a:ext cx="2143140" cy="321471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555704"/>
          </a:xfrm>
        </p:spPr>
        <p:txBody>
          <a:bodyPr/>
          <a:lstStyle/>
          <a:p>
            <a:pPr rtl="1"/>
            <a:r>
              <a:rPr lang="fa-IR" sz="6000" dirty="0" smtClean="0"/>
              <a:t>تشریح الزامات </a:t>
            </a:r>
            <a:r>
              <a:rPr lang="en-US" sz="6000" dirty="0" smtClean="0"/>
              <a:t>ISO 15189:2007</a:t>
            </a:r>
            <a:r>
              <a:rPr lang="en-US" dirty="0" smtClean="0"/>
              <a:t/>
            </a:r>
            <a:br>
              <a:rPr lang="en-US" dirty="0" smtClean="0"/>
            </a:br>
            <a:r>
              <a:rPr lang="fa-IR" sz="6000" dirty="0" smtClean="0">
                <a:solidFill>
                  <a:srgbClr val="FF0000"/>
                </a:solidFill>
              </a:rPr>
              <a:t>(بند 4 : الزامات مدیریتی)</a:t>
            </a:r>
            <a:br>
              <a:rPr lang="fa-IR" sz="6000" dirty="0" smtClean="0">
                <a:solidFill>
                  <a:srgbClr val="FF0000"/>
                </a:solidFill>
              </a:rPr>
            </a:br>
            <a:r>
              <a:rPr lang="fa-IR" dirty="0" smtClean="0"/>
              <a:t/>
            </a:r>
            <a:br>
              <a:rPr lang="fa-IR" dirty="0" smtClean="0"/>
            </a:br>
            <a:r>
              <a:rPr lang="fa-IR" sz="2000" dirty="0" smtClean="0"/>
              <a:t>دکتر شیرین</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ChangeArrowheads="1"/>
          </p:cNvSpPr>
          <p:nvPr/>
        </p:nvSpPr>
        <p:spPr bwMode="auto">
          <a:xfrm>
            <a:off x="428625" y="1428750"/>
            <a:ext cx="5214938" cy="1785938"/>
          </a:xfrm>
          <a:prstGeom prst="rect">
            <a:avLst/>
          </a:prstGeom>
          <a:solidFill>
            <a:srgbClr val="CC00CC"/>
          </a:solidFill>
          <a:ln w="9525" algn="ctr">
            <a:solidFill>
              <a:schemeClr val="tx1"/>
            </a:solidFill>
            <a:round/>
            <a:headEnd/>
            <a:tailEnd/>
          </a:ln>
        </p:spPr>
        <p:txBody>
          <a:bodyPr/>
          <a:lstStyle/>
          <a:p>
            <a:endParaRPr lang="en-US" dirty="0"/>
          </a:p>
        </p:txBody>
      </p:sp>
      <p:sp>
        <p:nvSpPr>
          <p:cNvPr id="22531" name="Text Box 2"/>
          <p:cNvSpPr txBox="1">
            <a:spLocks noChangeArrowheads="1"/>
          </p:cNvSpPr>
          <p:nvPr/>
        </p:nvSpPr>
        <p:spPr bwMode="auto">
          <a:xfrm>
            <a:off x="179388" y="260350"/>
            <a:ext cx="8640762" cy="641350"/>
          </a:xfrm>
          <a:prstGeom prst="rect">
            <a:avLst/>
          </a:prstGeom>
          <a:noFill/>
          <a:ln w="9525">
            <a:noFill/>
            <a:miter lim="800000"/>
            <a:headEnd/>
            <a:tailEnd/>
          </a:ln>
        </p:spPr>
        <p:txBody>
          <a:bodyPr>
            <a:spAutoFit/>
          </a:bodyPr>
          <a:lstStyle/>
          <a:p>
            <a:pPr>
              <a:spcBef>
                <a:spcPct val="50000"/>
              </a:spcBef>
            </a:pPr>
            <a:r>
              <a:rPr lang="en-US" sz="3600" b="1" dirty="0">
                <a:solidFill>
                  <a:srgbClr val="C00000"/>
                </a:solidFill>
              </a:rPr>
              <a:t>Clause 4. Management requirements</a:t>
            </a:r>
          </a:p>
        </p:txBody>
      </p:sp>
      <p:sp>
        <p:nvSpPr>
          <p:cNvPr id="102403" name="Text Box 3"/>
          <p:cNvSpPr txBox="1">
            <a:spLocks noChangeArrowheads="1"/>
          </p:cNvSpPr>
          <p:nvPr/>
        </p:nvSpPr>
        <p:spPr bwMode="auto">
          <a:xfrm>
            <a:off x="381000" y="1676400"/>
            <a:ext cx="6096000" cy="1384995"/>
          </a:xfrm>
          <a:prstGeom prst="rect">
            <a:avLst/>
          </a:prstGeom>
          <a:noFill/>
          <a:ln w="9525">
            <a:noFill/>
            <a:miter lim="800000"/>
            <a:headEnd/>
            <a:tailEnd/>
          </a:ln>
        </p:spPr>
        <p:txBody>
          <a:bodyPr>
            <a:spAutoFit/>
          </a:bodyPr>
          <a:lstStyle/>
          <a:p>
            <a:r>
              <a:rPr lang="en-US" b="1" dirty="0">
                <a:solidFill>
                  <a:schemeClr val="bg1"/>
                </a:solidFill>
              </a:rPr>
              <a:t>4.1 Organization and  requirements </a:t>
            </a:r>
          </a:p>
          <a:p>
            <a:r>
              <a:rPr lang="en-US" b="1" dirty="0">
                <a:solidFill>
                  <a:schemeClr val="bg1"/>
                </a:solidFill>
              </a:rPr>
              <a:t>4.2 Quality management system</a:t>
            </a:r>
          </a:p>
          <a:p>
            <a:r>
              <a:rPr lang="en-US" b="1" dirty="0">
                <a:solidFill>
                  <a:schemeClr val="bg1"/>
                </a:solidFill>
              </a:rPr>
              <a:t>4.3 Document </a:t>
            </a:r>
            <a:r>
              <a:rPr lang="en-US" b="1" dirty="0" smtClean="0">
                <a:solidFill>
                  <a:schemeClr val="bg1"/>
                </a:solidFill>
              </a:rPr>
              <a:t>control </a:t>
            </a:r>
            <a:endParaRPr lang="en-US" b="1" dirty="0">
              <a:solidFill>
                <a:schemeClr val="bg1"/>
              </a:solidFill>
            </a:endParaRPr>
          </a:p>
        </p:txBody>
      </p:sp>
      <p:sp>
        <p:nvSpPr>
          <p:cNvPr id="22533" name="Text Box 5"/>
          <p:cNvSpPr txBox="1">
            <a:spLocks noChangeArrowheads="1"/>
          </p:cNvSpPr>
          <p:nvPr/>
        </p:nvSpPr>
        <p:spPr bwMode="auto">
          <a:xfrm>
            <a:off x="6156325" y="2060575"/>
            <a:ext cx="2700338" cy="396875"/>
          </a:xfrm>
          <a:prstGeom prst="rect">
            <a:avLst/>
          </a:prstGeom>
          <a:noFill/>
          <a:ln w="9525">
            <a:noFill/>
            <a:miter lim="800000"/>
            <a:headEnd/>
            <a:tailEnd/>
          </a:ln>
        </p:spPr>
        <p:txBody>
          <a:bodyPr>
            <a:spAutoFit/>
          </a:bodyPr>
          <a:lstStyle/>
          <a:p>
            <a:pPr>
              <a:spcBef>
                <a:spcPct val="50000"/>
              </a:spcBef>
            </a:pPr>
            <a:r>
              <a:rPr lang="en-US" sz="2000" dirty="0">
                <a:solidFill>
                  <a:srgbClr val="FF0000"/>
                </a:solidFill>
                <a:latin typeface="Times New Roman" pitchFamily="18" charset="0"/>
              </a:rPr>
              <a:t>Management in General</a:t>
            </a:r>
            <a:endParaRPr lang="th-TH" sz="2000" dirty="0">
              <a:solidFill>
                <a:srgbClr val="FF0000"/>
              </a:solidFill>
              <a:latin typeface="Times New Roman" pitchFamily="18" charset="0"/>
            </a:endParaRPr>
          </a:p>
        </p:txBody>
      </p:sp>
      <p:sp>
        <p:nvSpPr>
          <p:cNvPr id="102406" name="AutoShape 6"/>
          <p:cNvSpPr>
            <a:spLocks/>
          </p:cNvSpPr>
          <p:nvPr/>
        </p:nvSpPr>
        <p:spPr bwMode="auto">
          <a:xfrm>
            <a:off x="5651500" y="1628775"/>
            <a:ext cx="215900" cy="1368425"/>
          </a:xfrm>
          <a:prstGeom prst="rightBrace">
            <a:avLst>
              <a:gd name="adj1" fmla="val 52819"/>
              <a:gd name="adj2" fmla="val 50000"/>
            </a:avLst>
          </a:prstGeom>
          <a:noFill/>
          <a:ln w="76200">
            <a:solidFill>
              <a:schemeClr val="accent4">
                <a:lumMod val="95000"/>
                <a:lumOff val="5000"/>
              </a:schemeClr>
            </a:solidFill>
            <a:round/>
            <a:headEnd/>
            <a:tailEnd/>
          </a:ln>
          <a:effectLst/>
        </p:spPr>
        <p:txBody>
          <a:bodyPr wrap="none" anchor="ctr"/>
          <a:lstStyle/>
          <a:p>
            <a:pPr>
              <a:defRPr/>
            </a:pPr>
            <a:endParaRPr lang="th-TH" dirty="0">
              <a:solidFill>
                <a:srgbClr val="003300"/>
              </a:solidFill>
            </a:endParaRPr>
          </a:p>
        </p:txBody>
      </p:sp>
      <p:pic>
        <p:nvPicPr>
          <p:cNvPr id="11" name="Picture 10" descr="MANAGEMENT.bmp"/>
          <p:cNvPicPr>
            <a:picLocks noChangeAspect="1"/>
          </p:cNvPicPr>
          <p:nvPr/>
        </p:nvPicPr>
        <p:blipFill>
          <a:blip r:embed="rId3" cstate="print"/>
          <a:stretch>
            <a:fillRect/>
          </a:stretch>
        </p:blipFill>
        <p:spPr>
          <a:xfrm>
            <a:off x="428596" y="3804069"/>
            <a:ext cx="8001056" cy="20538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animEffect transition="in" filter="fade">
                                      <p:cBhvr>
                                        <p:cTn id="7" dur="2000"/>
                                        <p:tgtEl>
                                          <p:spTgt spid="1024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403">
                                            <p:txEl>
                                              <p:pRg st="1" end="1"/>
                                            </p:txEl>
                                          </p:spTgt>
                                        </p:tgtEl>
                                        <p:attrNameLst>
                                          <p:attrName>style.visibility</p:attrName>
                                        </p:attrNameLst>
                                      </p:cBhvr>
                                      <p:to>
                                        <p:strVal val="visible"/>
                                      </p:to>
                                    </p:set>
                                    <p:animEffect transition="in" filter="fade">
                                      <p:cBhvr>
                                        <p:cTn id="12" dur="2000"/>
                                        <p:tgtEl>
                                          <p:spTgt spid="1024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2403">
                                            <p:txEl>
                                              <p:pRg st="2" end="2"/>
                                            </p:txEl>
                                          </p:spTgt>
                                        </p:tgtEl>
                                        <p:attrNameLst>
                                          <p:attrName>style.visibility</p:attrName>
                                        </p:attrNameLst>
                                      </p:cBhvr>
                                      <p:to>
                                        <p:strVal val="visible"/>
                                      </p:to>
                                    </p:set>
                                    <p:animEffect transition="in" filter="fade">
                                      <p:cBhvr>
                                        <p:cTn id="17" dur="2000"/>
                                        <p:tgtEl>
                                          <p:spTgt spid="1024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ChangeArrowheads="1"/>
          </p:cNvSpPr>
          <p:nvPr/>
        </p:nvSpPr>
        <p:spPr bwMode="auto">
          <a:xfrm>
            <a:off x="428625" y="1428750"/>
            <a:ext cx="5214938" cy="1785938"/>
          </a:xfrm>
          <a:prstGeom prst="rect">
            <a:avLst/>
          </a:prstGeom>
          <a:solidFill>
            <a:srgbClr val="CC00CC"/>
          </a:solidFill>
          <a:ln w="9525" algn="ctr">
            <a:solidFill>
              <a:schemeClr val="tx1"/>
            </a:solidFill>
            <a:round/>
            <a:headEnd/>
            <a:tailEnd/>
          </a:ln>
        </p:spPr>
        <p:txBody>
          <a:bodyPr/>
          <a:lstStyle/>
          <a:p>
            <a:endParaRPr lang="en-US" dirty="0"/>
          </a:p>
        </p:txBody>
      </p:sp>
      <p:sp>
        <p:nvSpPr>
          <p:cNvPr id="22531" name="Text Box 2"/>
          <p:cNvSpPr txBox="1">
            <a:spLocks noChangeArrowheads="1"/>
          </p:cNvSpPr>
          <p:nvPr/>
        </p:nvSpPr>
        <p:spPr bwMode="auto">
          <a:xfrm>
            <a:off x="179388" y="260350"/>
            <a:ext cx="8640762" cy="641350"/>
          </a:xfrm>
          <a:prstGeom prst="rect">
            <a:avLst/>
          </a:prstGeom>
          <a:noFill/>
          <a:ln w="9525">
            <a:noFill/>
            <a:miter lim="800000"/>
            <a:headEnd/>
            <a:tailEnd/>
          </a:ln>
        </p:spPr>
        <p:txBody>
          <a:bodyPr>
            <a:spAutoFit/>
          </a:bodyPr>
          <a:lstStyle/>
          <a:p>
            <a:pPr>
              <a:spcBef>
                <a:spcPct val="50000"/>
              </a:spcBef>
            </a:pPr>
            <a:r>
              <a:rPr lang="en-US" sz="3600" b="1" dirty="0">
                <a:solidFill>
                  <a:srgbClr val="C00000"/>
                </a:solidFill>
              </a:rPr>
              <a:t>Clause 4. Management requirements</a:t>
            </a:r>
          </a:p>
        </p:txBody>
      </p:sp>
      <p:sp>
        <p:nvSpPr>
          <p:cNvPr id="102403" name="Text Box 3"/>
          <p:cNvSpPr txBox="1">
            <a:spLocks noChangeArrowheads="1"/>
          </p:cNvSpPr>
          <p:nvPr/>
        </p:nvSpPr>
        <p:spPr bwMode="auto">
          <a:xfrm>
            <a:off x="381000" y="1676400"/>
            <a:ext cx="6096000" cy="1384995"/>
          </a:xfrm>
          <a:prstGeom prst="rect">
            <a:avLst/>
          </a:prstGeom>
          <a:noFill/>
          <a:ln w="9525">
            <a:noFill/>
            <a:miter lim="800000"/>
            <a:headEnd/>
            <a:tailEnd/>
          </a:ln>
        </p:spPr>
        <p:txBody>
          <a:bodyPr>
            <a:spAutoFit/>
          </a:bodyPr>
          <a:lstStyle/>
          <a:p>
            <a:r>
              <a:rPr lang="en-US" b="1" dirty="0">
                <a:solidFill>
                  <a:schemeClr val="bg1"/>
                </a:solidFill>
              </a:rPr>
              <a:t>4.1 </a:t>
            </a:r>
            <a:r>
              <a:rPr lang="en-US" b="1" dirty="0" smtClean="0">
                <a:solidFill>
                  <a:schemeClr val="bg1"/>
                </a:solidFill>
              </a:rPr>
              <a:t>Organization and  requirements </a:t>
            </a:r>
            <a:endParaRPr lang="en-US" b="1" dirty="0">
              <a:solidFill>
                <a:schemeClr val="bg1"/>
              </a:solidFill>
            </a:endParaRPr>
          </a:p>
          <a:p>
            <a:r>
              <a:rPr lang="en-US" b="1" dirty="0">
                <a:solidFill>
                  <a:schemeClr val="bg1"/>
                </a:solidFill>
              </a:rPr>
              <a:t>4.2 Quality management system</a:t>
            </a:r>
          </a:p>
          <a:p>
            <a:r>
              <a:rPr lang="en-US" b="1" dirty="0">
                <a:solidFill>
                  <a:schemeClr val="bg1"/>
                </a:solidFill>
              </a:rPr>
              <a:t>4.3 Document </a:t>
            </a:r>
            <a:r>
              <a:rPr lang="en-US" b="1" dirty="0" smtClean="0">
                <a:solidFill>
                  <a:schemeClr val="bg1"/>
                </a:solidFill>
              </a:rPr>
              <a:t>control </a:t>
            </a:r>
            <a:endParaRPr lang="en-US" b="1" dirty="0">
              <a:solidFill>
                <a:schemeClr val="bg1"/>
              </a:solidFill>
            </a:endParaRPr>
          </a:p>
        </p:txBody>
      </p:sp>
      <p:sp>
        <p:nvSpPr>
          <p:cNvPr id="22533" name="Text Box 5"/>
          <p:cNvSpPr txBox="1">
            <a:spLocks noChangeArrowheads="1"/>
          </p:cNvSpPr>
          <p:nvPr/>
        </p:nvSpPr>
        <p:spPr bwMode="auto">
          <a:xfrm>
            <a:off x="6156325" y="2060575"/>
            <a:ext cx="2700338" cy="396875"/>
          </a:xfrm>
          <a:prstGeom prst="rect">
            <a:avLst/>
          </a:prstGeom>
          <a:noFill/>
          <a:ln w="9525">
            <a:noFill/>
            <a:miter lim="800000"/>
            <a:headEnd/>
            <a:tailEnd/>
          </a:ln>
        </p:spPr>
        <p:txBody>
          <a:bodyPr>
            <a:spAutoFit/>
          </a:bodyPr>
          <a:lstStyle/>
          <a:p>
            <a:pPr>
              <a:spcBef>
                <a:spcPct val="50000"/>
              </a:spcBef>
            </a:pPr>
            <a:r>
              <a:rPr lang="en-US" sz="2000" dirty="0">
                <a:solidFill>
                  <a:srgbClr val="FF0000"/>
                </a:solidFill>
                <a:latin typeface="Times New Roman" pitchFamily="18" charset="0"/>
              </a:rPr>
              <a:t>Management in General</a:t>
            </a:r>
            <a:endParaRPr lang="th-TH" sz="2000" dirty="0">
              <a:solidFill>
                <a:srgbClr val="FF0000"/>
              </a:solidFill>
              <a:latin typeface="Times New Roman" pitchFamily="18" charset="0"/>
            </a:endParaRPr>
          </a:p>
        </p:txBody>
      </p:sp>
      <p:sp>
        <p:nvSpPr>
          <p:cNvPr id="102406" name="AutoShape 6"/>
          <p:cNvSpPr>
            <a:spLocks/>
          </p:cNvSpPr>
          <p:nvPr/>
        </p:nvSpPr>
        <p:spPr bwMode="auto">
          <a:xfrm>
            <a:off x="5651500" y="1628775"/>
            <a:ext cx="215900" cy="1368425"/>
          </a:xfrm>
          <a:prstGeom prst="rightBrace">
            <a:avLst>
              <a:gd name="adj1" fmla="val 52819"/>
              <a:gd name="adj2" fmla="val 50000"/>
            </a:avLst>
          </a:prstGeom>
          <a:noFill/>
          <a:ln w="76200">
            <a:solidFill>
              <a:schemeClr val="accent4">
                <a:lumMod val="95000"/>
                <a:lumOff val="5000"/>
              </a:schemeClr>
            </a:solidFill>
            <a:round/>
            <a:headEnd/>
            <a:tailEnd/>
          </a:ln>
          <a:effectLst/>
        </p:spPr>
        <p:txBody>
          <a:bodyPr wrap="none" anchor="ctr"/>
          <a:lstStyle/>
          <a:p>
            <a:pPr>
              <a:defRPr/>
            </a:pPr>
            <a:endParaRPr lang="th-TH" dirty="0">
              <a:solidFill>
                <a:srgbClr val="003300"/>
              </a:solidFill>
            </a:endParaRPr>
          </a:p>
        </p:txBody>
      </p:sp>
      <p:pic>
        <p:nvPicPr>
          <p:cNvPr id="11" name="Picture 10" descr="MANAGEMENT.bmp"/>
          <p:cNvPicPr>
            <a:picLocks noChangeAspect="1"/>
          </p:cNvPicPr>
          <p:nvPr/>
        </p:nvPicPr>
        <p:blipFill>
          <a:blip r:embed="rId3" cstate="print"/>
          <a:stretch>
            <a:fillRect/>
          </a:stretch>
        </p:blipFill>
        <p:spPr>
          <a:xfrm>
            <a:off x="428596" y="3804069"/>
            <a:ext cx="8001056" cy="20538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animEffect transition="in" filter="fade">
                                      <p:cBhvr>
                                        <p:cTn id="7" dur="2000"/>
                                        <p:tgtEl>
                                          <p:spTgt spid="1024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2403">
                                            <p:txEl>
                                              <p:pRg st="1" end="1"/>
                                            </p:txEl>
                                          </p:spTgt>
                                        </p:tgtEl>
                                        <p:attrNameLst>
                                          <p:attrName>style.visibility</p:attrName>
                                        </p:attrNameLst>
                                      </p:cBhvr>
                                      <p:to>
                                        <p:strVal val="visible"/>
                                      </p:to>
                                    </p:set>
                                    <p:animEffect transition="in" filter="fade">
                                      <p:cBhvr>
                                        <p:cTn id="12" dur="2000"/>
                                        <p:tgtEl>
                                          <p:spTgt spid="1024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2403">
                                            <p:txEl>
                                              <p:pRg st="2" end="2"/>
                                            </p:txEl>
                                          </p:spTgt>
                                        </p:tgtEl>
                                        <p:attrNameLst>
                                          <p:attrName>style.visibility</p:attrName>
                                        </p:attrNameLst>
                                      </p:cBhvr>
                                      <p:to>
                                        <p:strVal val="visible"/>
                                      </p:to>
                                    </p:set>
                                    <p:animEffect transition="in" filter="fade">
                                      <p:cBhvr>
                                        <p:cTn id="17" dur="2000"/>
                                        <p:tgtEl>
                                          <p:spTgt spid="1024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ounded Rectangle 12"/>
          <p:cNvSpPr>
            <a:spLocks noChangeArrowheads="1"/>
          </p:cNvSpPr>
          <p:nvPr/>
        </p:nvSpPr>
        <p:spPr bwMode="auto">
          <a:xfrm>
            <a:off x="1428750" y="2000250"/>
            <a:ext cx="4929188" cy="2928938"/>
          </a:xfrm>
          <a:prstGeom prst="roundRect">
            <a:avLst>
              <a:gd name="adj" fmla="val 16667"/>
            </a:avLst>
          </a:prstGeom>
          <a:solidFill>
            <a:srgbClr val="CC00CC"/>
          </a:solidFill>
          <a:ln w="9525" algn="ctr">
            <a:solidFill>
              <a:schemeClr val="tx1"/>
            </a:solidFill>
            <a:round/>
            <a:headEnd/>
            <a:tailEnd/>
          </a:ln>
        </p:spPr>
        <p:txBody>
          <a:bodyPr/>
          <a:lstStyle/>
          <a:p>
            <a:endParaRPr lang="en-US" dirty="0"/>
          </a:p>
        </p:txBody>
      </p:sp>
      <p:sp>
        <p:nvSpPr>
          <p:cNvPr id="23555" name="Rectangle 2"/>
          <p:cNvSpPr>
            <a:spLocks noGrp="1" noChangeArrowheads="1"/>
          </p:cNvSpPr>
          <p:nvPr>
            <p:ph type="title"/>
          </p:nvPr>
        </p:nvSpPr>
        <p:spPr/>
        <p:txBody>
          <a:bodyPr/>
          <a:lstStyle/>
          <a:p>
            <a:r>
              <a:rPr lang="en-US" b="1" dirty="0" smtClean="0">
                <a:solidFill>
                  <a:srgbClr val="C00000"/>
                </a:solidFill>
              </a:rPr>
              <a:t>Clause 4. Management requirements</a:t>
            </a:r>
            <a:endParaRPr lang="th-TH" b="1" smtClean="0">
              <a:solidFill>
                <a:srgbClr val="C00000"/>
              </a:solidFill>
            </a:endParaRPr>
          </a:p>
        </p:txBody>
      </p:sp>
      <p:sp>
        <p:nvSpPr>
          <p:cNvPr id="113667" name="Rectangle 3"/>
          <p:cNvSpPr>
            <a:spLocks noGrp="1" noChangeArrowheads="1"/>
          </p:cNvSpPr>
          <p:nvPr>
            <p:ph type="body" idx="1"/>
          </p:nvPr>
        </p:nvSpPr>
        <p:spPr>
          <a:xfrm>
            <a:off x="1428728" y="2000250"/>
            <a:ext cx="4929222" cy="2928938"/>
          </a:xfrm>
        </p:spPr>
        <p:txBody>
          <a:bodyPr/>
          <a:lstStyle/>
          <a:p>
            <a:pPr>
              <a:lnSpc>
                <a:spcPct val="90000"/>
              </a:lnSpc>
              <a:buNone/>
            </a:pPr>
            <a:r>
              <a:rPr lang="en-US" b="1" dirty="0" smtClean="0">
                <a:solidFill>
                  <a:schemeClr val="bg1"/>
                </a:solidFill>
              </a:rPr>
              <a:t>4.4 Review of contracts</a:t>
            </a:r>
          </a:p>
          <a:p>
            <a:pPr>
              <a:lnSpc>
                <a:spcPct val="90000"/>
              </a:lnSpc>
              <a:buNone/>
            </a:pPr>
            <a:r>
              <a:rPr lang="en-US" b="1" dirty="0" smtClean="0">
                <a:solidFill>
                  <a:schemeClr val="bg1"/>
                </a:solidFill>
              </a:rPr>
              <a:t>4.5 Examination by referral laboratories</a:t>
            </a:r>
          </a:p>
          <a:p>
            <a:pPr>
              <a:lnSpc>
                <a:spcPct val="90000"/>
              </a:lnSpc>
              <a:buNone/>
            </a:pPr>
            <a:r>
              <a:rPr lang="en-US" b="1" dirty="0" smtClean="0">
                <a:solidFill>
                  <a:schemeClr val="bg1"/>
                </a:solidFill>
              </a:rPr>
              <a:t>4.6 External services and supplies</a:t>
            </a:r>
          </a:p>
          <a:p>
            <a:pPr>
              <a:lnSpc>
                <a:spcPct val="90000"/>
              </a:lnSpc>
              <a:buNone/>
            </a:pPr>
            <a:r>
              <a:rPr lang="en-US" b="1" dirty="0" smtClean="0">
                <a:solidFill>
                  <a:schemeClr val="bg1"/>
                </a:solidFill>
              </a:rPr>
              <a:t>4.7 Advisory services</a:t>
            </a:r>
          </a:p>
          <a:p>
            <a:pPr>
              <a:lnSpc>
                <a:spcPct val="90000"/>
              </a:lnSpc>
              <a:buNone/>
            </a:pPr>
            <a:r>
              <a:rPr lang="en-US" b="1" dirty="0" smtClean="0">
                <a:solidFill>
                  <a:schemeClr val="bg1"/>
                </a:solidFill>
              </a:rPr>
              <a:t>4.8 Resolution of complaints</a:t>
            </a:r>
            <a:endParaRPr lang="th-TH" dirty="0" smtClean="0"/>
          </a:p>
        </p:txBody>
      </p:sp>
      <p:sp>
        <p:nvSpPr>
          <p:cNvPr id="113668" name="Line 4"/>
          <p:cNvSpPr>
            <a:spLocks noChangeShapeType="1"/>
          </p:cNvSpPr>
          <p:nvPr/>
        </p:nvSpPr>
        <p:spPr bwMode="auto">
          <a:xfrm>
            <a:off x="395288" y="2133600"/>
            <a:ext cx="792162" cy="0"/>
          </a:xfrm>
          <a:prstGeom prst="line">
            <a:avLst/>
          </a:prstGeom>
          <a:noFill/>
          <a:ln w="76200">
            <a:solidFill>
              <a:srgbClr val="0033CC"/>
            </a:solidFill>
            <a:round/>
            <a:headEnd/>
            <a:tailEnd type="triangle" w="med" len="med"/>
          </a:ln>
        </p:spPr>
        <p:txBody>
          <a:bodyPr/>
          <a:lstStyle/>
          <a:p>
            <a:endParaRPr lang="en-US" dirty="0"/>
          </a:p>
        </p:txBody>
      </p:sp>
      <p:sp>
        <p:nvSpPr>
          <p:cNvPr id="113669" name="Line 5"/>
          <p:cNvSpPr>
            <a:spLocks noChangeShapeType="1"/>
          </p:cNvSpPr>
          <p:nvPr/>
        </p:nvSpPr>
        <p:spPr bwMode="auto">
          <a:xfrm>
            <a:off x="468313" y="3357563"/>
            <a:ext cx="719137" cy="0"/>
          </a:xfrm>
          <a:prstGeom prst="line">
            <a:avLst/>
          </a:prstGeom>
          <a:noFill/>
          <a:ln w="76200">
            <a:solidFill>
              <a:srgbClr val="0033CC"/>
            </a:solidFill>
            <a:round/>
            <a:headEnd/>
            <a:tailEnd type="triangle" w="med" len="med"/>
          </a:ln>
        </p:spPr>
        <p:txBody>
          <a:bodyPr/>
          <a:lstStyle/>
          <a:p>
            <a:endParaRPr lang="en-US" dirty="0"/>
          </a:p>
        </p:txBody>
      </p:sp>
      <p:sp>
        <p:nvSpPr>
          <p:cNvPr id="113670" name="Line 6"/>
          <p:cNvSpPr>
            <a:spLocks noChangeShapeType="1"/>
          </p:cNvSpPr>
          <p:nvPr/>
        </p:nvSpPr>
        <p:spPr bwMode="auto">
          <a:xfrm>
            <a:off x="468313" y="4581525"/>
            <a:ext cx="719137" cy="0"/>
          </a:xfrm>
          <a:prstGeom prst="line">
            <a:avLst/>
          </a:prstGeom>
          <a:noFill/>
          <a:ln w="76200">
            <a:solidFill>
              <a:srgbClr val="0033CC"/>
            </a:solidFill>
            <a:round/>
            <a:headEnd/>
            <a:tailEnd type="triangle" w="med" len="med"/>
          </a:ln>
        </p:spPr>
        <p:txBody>
          <a:bodyPr/>
          <a:lstStyle/>
          <a:p>
            <a:endParaRPr lang="en-US" dirty="0"/>
          </a:p>
        </p:txBody>
      </p:sp>
      <p:sp>
        <p:nvSpPr>
          <p:cNvPr id="113671" name="Line 7"/>
          <p:cNvSpPr>
            <a:spLocks noChangeShapeType="1"/>
          </p:cNvSpPr>
          <p:nvPr/>
        </p:nvSpPr>
        <p:spPr bwMode="auto">
          <a:xfrm>
            <a:off x="395288" y="2781300"/>
            <a:ext cx="720725" cy="0"/>
          </a:xfrm>
          <a:prstGeom prst="line">
            <a:avLst/>
          </a:prstGeom>
          <a:noFill/>
          <a:ln w="76200">
            <a:solidFill>
              <a:srgbClr val="0033CC"/>
            </a:solidFill>
            <a:round/>
            <a:headEnd type="triangle" w="med" len="med"/>
            <a:tailEnd/>
          </a:ln>
        </p:spPr>
        <p:txBody>
          <a:bodyPr/>
          <a:lstStyle/>
          <a:p>
            <a:endParaRPr lang="en-US" dirty="0"/>
          </a:p>
        </p:txBody>
      </p:sp>
      <p:sp>
        <p:nvSpPr>
          <p:cNvPr id="113672" name="Line 8"/>
          <p:cNvSpPr>
            <a:spLocks noChangeShapeType="1"/>
          </p:cNvSpPr>
          <p:nvPr/>
        </p:nvSpPr>
        <p:spPr bwMode="auto">
          <a:xfrm>
            <a:off x="395288" y="4005263"/>
            <a:ext cx="719137" cy="0"/>
          </a:xfrm>
          <a:prstGeom prst="line">
            <a:avLst/>
          </a:prstGeom>
          <a:noFill/>
          <a:ln w="76200">
            <a:solidFill>
              <a:srgbClr val="0033CC"/>
            </a:solidFill>
            <a:round/>
            <a:headEnd type="triangle" w="med" len="med"/>
            <a:tailEnd/>
          </a:ln>
        </p:spPr>
        <p:txBody>
          <a:bodyPr/>
          <a:lstStyle/>
          <a:p>
            <a:endParaRPr lang="en-US" dirty="0"/>
          </a:p>
        </p:txBody>
      </p:sp>
      <p:sp>
        <p:nvSpPr>
          <p:cNvPr id="113673" name="AutoShape 9"/>
          <p:cNvSpPr>
            <a:spLocks/>
          </p:cNvSpPr>
          <p:nvPr/>
        </p:nvSpPr>
        <p:spPr bwMode="auto">
          <a:xfrm>
            <a:off x="6643688" y="2195513"/>
            <a:ext cx="509587" cy="2590800"/>
          </a:xfrm>
          <a:prstGeom prst="rightBrace">
            <a:avLst>
              <a:gd name="adj1" fmla="val 18869"/>
              <a:gd name="adj2" fmla="val 50000"/>
            </a:avLst>
          </a:prstGeom>
          <a:noFill/>
          <a:ln w="76200">
            <a:solidFill>
              <a:schemeClr val="accent4">
                <a:lumMod val="95000"/>
                <a:lumOff val="5000"/>
              </a:schemeClr>
            </a:solidFill>
            <a:round/>
            <a:headEnd/>
            <a:tailEnd/>
          </a:ln>
          <a:effectLst/>
        </p:spPr>
        <p:txBody>
          <a:bodyPr wrap="none" anchor="ctr"/>
          <a:lstStyle/>
          <a:p>
            <a:pPr>
              <a:defRPr/>
            </a:pPr>
            <a:endParaRPr lang="th-TH"/>
          </a:p>
        </p:txBody>
      </p:sp>
      <p:sp>
        <p:nvSpPr>
          <p:cNvPr id="23563" name="Text Box 10"/>
          <p:cNvSpPr txBox="1">
            <a:spLocks noChangeArrowheads="1"/>
          </p:cNvSpPr>
          <p:nvPr/>
        </p:nvSpPr>
        <p:spPr bwMode="auto">
          <a:xfrm>
            <a:off x="6929438" y="3214688"/>
            <a:ext cx="1871662" cy="473075"/>
          </a:xfrm>
          <a:prstGeom prst="rect">
            <a:avLst/>
          </a:prstGeom>
          <a:noFill/>
          <a:ln w="9525">
            <a:noFill/>
            <a:miter lim="800000"/>
            <a:headEnd/>
            <a:tailEnd/>
          </a:ln>
        </p:spPr>
        <p:txBody>
          <a:bodyPr>
            <a:spAutoFit/>
          </a:bodyPr>
          <a:lstStyle/>
          <a:p>
            <a:pPr algn="ctr">
              <a:spcBef>
                <a:spcPct val="50000"/>
              </a:spcBef>
            </a:pPr>
            <a:r>
              <a:rPr lang="en-US" sz="2500" dirty="0">
                <a:solidFill>
                  <a:srgbClr val="C00000"/>
                </a:solidFill>
                <a:latin typeface="Times New Roman" pitchFamily="18" charset="0"/>
              </a:rPr>
              <a:t>External</a:t>
            </a:r>
            <a:endParaRPr lang="th-TH" sz="2500">
              <a:solidFill>
                <a:srgbClr val="C0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3667">
                                            <p:txEl>
                                              <p:pRg st="0" end="0"/>
                                            </p:txEl>
                                          </p:spTgt>
                                        </p:tgtEl>
                                        <p:attrNameLst>
                                          <p:attrName>style.visibility</p:attrName>
                                        </p:attrNameLst>
                                      </p:cBhvr>
                                      <p:to>
                                        <p:strVal val="visible"/>
                                      </p:to>
                                    </p:set>
                                    <p:animEffect transition="in" filter="fade">
                                      <p:cBhvr>
                                        <p:cTn id="7" dur="2000"/>
                                        <p:tgtEl>
                                          <p:spTgt spid="113667">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3667">
                                            <p:txEl>
                                              <p:pRg st="1" end="1"/>
                                            </p:txEl>
                                          </p:spTgt>
                                        </p:tgtEl>
                                        <p:attrNameLst>
                                          <p:attrName>style.visibility</p:attrName>
                                        </p:attrNameLst>
                                      </p:cBhvr>
                                      <p:to>
                                        <p:strVal val="visible"/>
                                      </p:to>
                                    </p:set>
                                    <p:animEffect transition="in" filter="fade">
                                      <p:cBhvr>
                                        <p:cTn id="10" dur="2000"/>
                                        <p:tgtEl>
                                          <p:spTgt spid="113667">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3667">
                                            <p:txEl>
                                              <p:pRg st="2" end="2"/>
                                            </p:txEl>
                                          </p:spTgt>
                                        </p:tgtEl>
                                        <p:attrNameLst>
                                          <p:attrName>style.visibility</p:attrName>
                                        </p:attrNameLst>
                                      </p:cBhvr>
                                      <p:to>
                                        <p:strVal val="visible"/>
                                      </p:to>
                                    </p:set>
                                    <p:animEffect transition="in" filter="fade">
                                      <p:cBhvr>
                                        <p:cTn id="13" dur="2000"/>
                                        <p:tgtEl>
                                          <p:spTgt spid="113667">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3667">
                                            <p:txEl>
                                              <p:pRg st="3" end="3"/>
                                            </p:txEl>
                                          </p:spTgt>
                                        </p:tgtEl>
                                        <p:attrNameLst>
                                          <p:attrName>style.visibility</p:attrName>
                                        </p:attrNameLst>
                                      </p:cBhvr>
                                      <p:to>
                                        <p:strVal val="visible"/>
                                      </p:to>
                                    </p:set>
                                    <p:animEffect transition="in" filter="fade">
                                      <p:cBhvr>
                                        <p:cTn id="16" dur="2000"/>
                                        <p:tgtEl>
                                          <p:spTgt spid="113667">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13667">
                                            <p:txEl>
                                              <p:pRg st="4" end="4"/>
                                            </p:txEl>
                                          </p:spTgt>
                                        </p:tgtEl>
                                        <p:attrNameLst>
                                          <p:attrName>style.visibility</p:attrName>
                                        </p:attrNameLst>
                                      </p:cBhvr>
                                      <p:to>
                                        <p:strVal val="visible"/>
                                      </p:to>
                                    </p:set>
                                    <p:animEffect transition="in" filter="fade">
                                      <p:cBhvr>
                                        <p:cTn id="19" dur="2000"/>
                                        <p:tgtEl>
                                          <p:spTgt spid="113667">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3668"/>
                                        </p:tgtEl>
                                        <p:attrNameLst>
                                          <p:attrName>style.visibility</p:attrName>
                                        </p:attrNameLst>
                                      </p:cBhvr>
                                      <p:to>
                                        <p:strVal val="visible"/>
                                      </p:to>
                                    </p:set>
                                    <p:anim calcmode="lin" valueType="num">
                                      <p:cBhvr additive="base">
                                        <p:cTn id="24" dur="500" fill="hold"/>
                                        <p:tgtEl>
                                          <p:spTgt spid="113668"/>
                                        </p:tgtEl>
                                        <p:attrNameLst>
                                          <p:attrName>ppt_x</p:attrName>
                                        </p:attrNameLst>
                                      </p:cBhvr>
                                      <p:tavLst>
                                        <p:tav tm="0">
                                          <p:val>
                                            <p:strVal val="#ppt_x"/>
                                          </p:val>
                                        </p:tav>
                                        <p:tav tm="100000">
                                          <p:val>
                                            <p:strVal val="#ppt_x"/>
                                          </p:val>
                                        </p:tav>
                                      </p:tavLst>
                                    </p:anim>
                                    <p:anim calcmode="lin" valueType="num">
                                      <p:cBhvr additive="base">
                                        <p:cTn id="25" dur="500" fill="hold"/>
                                        <p:tgtEl>
                                          <p:spTgt spid="11366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3671"/>
                                        </p:tgtEl>
                                        <p:attrNameLst>
                                          <p:attrName>style.visibility</p:attrName>
                                        </p:attrNameLst>
                                      </p:cBhvr>
                                      <p:to>
                                        <p:strVal val="visible"/>
                                      </p:to>
                                    </p:set>
                                    <p:anim calcmode="lin" valueType="num">
                                      <p:cBhvr additive="base">
                                        <p:cTn id="30" dur="500" fill="hold"/>
                                        <p:tgtEl>
                                          <p:spTgt spid="113671"/>
                                        </p:tgtEl>
                                        <p:attrNameLst>
                                          <p:attrName>ppt_x</p:attrName>
                                        </p:attrNameLst>
                                      </p:cBhvr>
                                      <p:tavLst>
                                        <p:tav tm="0">
                                          <p:val>
                                            <p:strVal val="#ppt_x"/>
                                          </p:val>
                                        </p:tav>
                                        <p:tav tm="100000">
                                          <p:val>
                                            <p:strVal val="#ppt_x"/>
                                          </p:val>
                                        </p:tav>
                                      </p:tavLst>
                                    </p:anim>
                                    <p:anim calcmode="lin" valueType="num">
                                      <p:cBhvr additive="base">
                                        <p:cTn id="31" dur="500" fill="hold"/>
                                        <p:tgtEl>
                                          <p:spTgt spid="11367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3669"/>
                                        </p:tgtEl>
                                        <p:attrNameLst>
                                          <p:attrName>style.visibility</p:attrName>
                                        </p:attrNameLst>
                                      </p:cBhvr>
                                      <p:to>
                                        <p:strVal val="visible"/>
                                      </p:to>
                                    </p:set>
                                    <p:anim calcmode="lin" valueType="num">
                                      <p:cBhvr additive="base">
                                        <p:cTn id="36" dur="500" fill="hold"/>
                                        <p:tgtEl>
                                          <p:spTgt spid="113669"/>
                                        </p:tgtEl>
                                        <p:attrNameLst>
                                          <p:attrName>ppt_x</p:attrName>
                                        </p:attrNameLst>
                                      </p:cBhvr>
                                      <p:tavLst>
                                        <p:tav tm="0">
                                          <p:val>
                                            <p:strVal val="#ppt_x"/>
                                          </p:val>
                                        </p:tav>
                                        <p:tav tm="100000">
                                          <p:val>
                                            <p:strVal val="#ppt_x"/>
                                          </p:val>
                                        </p:tav>
                                      </p:tavLst>
                                    </p:anim>
                                    <p:anim calcmode="lin" valueType="num">
                                      <p:cBhvr additive="base">
                                        <p:cTn id="37" dur="500" fill="hold"/>
                                        <p:tgtEl>
                                          <p:spTgt spid="113669"/>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3672"/>
                                        </p:tgtEl>
                                        <p:attrNameLst>
                                          <p:attrName>style.visibility</p:attrName>
                                        </p:attrNameLst>
                                      </p:cBhvr>
                                      <p:to>
                                        <p:strVal val="visible"/>
                                      </p:to>
                                    </p:set>
                                    <p:anim calcmode="lin" valueType="num">
                                      <p:cBhvr additive="base">
                                        <p:cTn id="42" dur="500" fill="hold"/>
                                        <p:tgtEl>
                                          <p:spTgt spid="113672"/>
                                        </p:tgtEl>
                                        <p:attrNameLst>
                                          <p:attrName>ppt_x</p:attrName>
                                        </p:attrNameLst>
                                      </p:cBhvr>
                                      <p:tavLst>
                                        <p:tav tm="0">
                                          <p:val>
                                            <p:strVal val="#ppt_x"/>
                                          </p:val>
                                        </p:tav>
                                        <p:tav tm="100000">
                                          <p:val>
                                            <p:strVal val="#ppt_x"/>
                                          </p:val>
                                        </p:tav>
                                      </p:tavLst>
                                    </p:anim>
                                    <p:anim calcmode="lin" valueType="num">
                                      <p:cBhvr additive="base">
                                        <p:cTn id="43" dur="500" fill="hold"/>
                                        <p:tgtEl>
                                          <p:spTgt spid="11367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3670"/>
                                        </p:tgtEl>
                                        <p:attrNameLst>
                                          <p:attrName>style.visibility</p:attrName>
                                        </p:attrNameLst>
                                      </p:cBhvr>
                                      <p:to>
                                        <p:strVal val="visible"/>
                                      </p:to>
                                    </p:set>
                                    <p:anim calcmode="lin" valueType="num">
                                      <p:cBhvr additive="base">
                                        <p:cTn id="48" dur="500" fill="hold"/>
                                        <p:tgtEl>
                                          <p:spTgt spid="113670"/>
                                        </p:tgtEl>
                                        <p:attrNameLst>
                                          <p:attrName>ppt_x</p:attrName>
                                        </p:attrNameLst>
                                      </p:cBhvr>
                                      <p:tavLst>
                                        <p:tav tm="0">
                                          <p:val>
                                            <p:strVal val="#ppt_x"/>
                                          </p:val>
                                        </p:tav>
                                        <p:tav tm="100000">
                                          <p:val>
                                            <p:strVal val="#ppt_x"/>
                                          </p:val>
                                        </p:tav>
                                      </p:tavLst>
                                    </p:anim>
                                    <p:anim calcmode="lin" valueType="num">
                                      <p:cBhvr additive="base">
                                        <p:cTn id="49" dur="500" fill="hold"/>
                                        <p:tgtEl>
                                          <p:spTgt spid="1136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build="allAtOnce"/>
      <p:bldP spid="113668" grpId="0" animBg="1"/>
      <p:bldP spid="113669" grpId="0" animBg="1"/>
      <p:bldP spid="113670" grpId="0" animBg="1"/>
      <p:bldP spid="113671" grpId="0" animBg="1"/>
      <p:bldP spid="113672"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ounded Rectangle 7"/>
          <p:cNvSpPr>
            <a:spLocks noChangeArrowheads="1"/>
          </p:cNvSpPr>
          <p:nvPr/>
        </p:nvSpPr>
        <p:spPr bwMode="auto">
          <a:xfrm>
            <a:off x="357188" y="1714500"/>
            <a:ext cx="6572250" cy="4143375"/>
          </a:xfrm>
          <a:prstGeom prst="roundRect">
            <a:avLst>
              <a:gd name="adj" fmla="val 16667"/>
            </a:avLst>
          </a:prstGeom>
          <a:solidFill>
            <a:srgbClr val="CC00CC"/>
          </a:solidFill>
          <a:ln w="9525" algn="ctr">
            <a:solidFill>
              <a:schemeClr val="tx1"/>
            </a:solidFill>
            <a:round/>
            <a:headEnd/>
            <a:tailEnd/>
          </a:ln>
        </p:spPr>
        <p:txBody>
          <a:bodyPr/>
          <a:lstStyle/>
          <a:p>
            <a:endParaRPr lang="en-US" dirty="0"/>
          </a:p>
        </p:txBody>
      </p:sp>
      <p:sp>
        <p:nvSpPr>
          <p:cNvPr id="24579" name="Rectangle 2"/>
          <p:cNvSpPr>
            <a:spLocks noGrp="1" noChangeArrowheads="1"/>
          </p:cNvSpPr>
          <p:nvPr>
            <p:ph type="title"/>
          </p:nvPr>
        </p:nvSpPr>
        <p:spPr>
          <a:xfrm>
            <a:off x="838200" y="304800"/>
            <a:ext cx="7772400" cy="1143000"/>
          </a:xfrm>
        </p:spPr>
        <p:txBody>
          <a:bodyPr/>
          <a:lstStyle/>
          <a:p>
            <a:r>
              <a:rPr lang="en-US" b="1" dirty="0" smtClean="0">
                <a:solidFill>
                  <a:srgbClr val="C00000"/>
                </a:solidFill>
              </a:rPr>
              <a:t>Clause 4. Management requirements</a:t>
            </a:r>
            <a:endParaRPr lang="th-TH" b="1" smtClean="0">
              <a:solidFill>
                <a:srgbClr val="C00000"/>
              </a:solidFill>
            </a:endParaRPr>
          </a:p>
        </p:txBody>
      </p:sp>
      <p:sp>
        <p:nvSpPr>
          <p:cNvPr id="114691" name="Rectangle 3"/>
          <p:cNvSpPr>
            <a:spLocks noGrp="1" noChangeArrowheads="1"/>
          </p:cNvSpPr>
          <p:nvPr>
            <p:ph type="body" idx="1"/>
          </p:nvPr>
        </p:nvSpPr>
        <p:spPr>
          <a:xfrm>
            <a:off x="500063" y="1714500"/>
            <a:ext cx="6408737" cy="4143392"/>
          </a:xfrm>
        </p:spPr>
        <p:txBody>
          <a:bodyPr/>
          <a:lstStyle/>
          <a:p>
            <a:pPr>
              <a:buNone/>
            </a:pPr>
            <a:r>
              <a:rPr lang="en-US" b="1" dirty="0" smtClean="0">
                <a:solidFill>
                  <a:schemeClr val="bg1"/>
                </a:solidFill>
              </a:rPr>
              <a:t>4.9   Identification and control of nonconformities</a:t>
            </a:r>
          </a:p>
          <a:p>
            <a:pPr>
              <a:buNone/>
            </a:pPr>
            <a:r>
              <a:rPr lang="en-US" b="1" dirty="0" smtClean="0">
                <a:solidFill>
                  <a:schemeClr val="bg1"/>
                </a:solidFill>
              </a:rPr>
              <a:t>4.10  Corrective action </a:t>
            </a:r>
          </a:p>
          <a:p>
            <a:pPr>
              <a:buNone/>
            </a:pPr>
            <a:r>
              <a:rPr lang="en-US" b="1" dirty="0" smtClean="0">
                <a:solidFill>
                  <a:schemeClr val="bg1"/>
                </a:solidFill>
              </a:rPr>
              <a:t>4.11  Preventive action</a:t>
            </a:r>
          </a:p>
          <a:p>
            <a:pPr>
              <a:buNone/>
            </a:pPr>
            <a:r>
              <a:rPr lang="en-US" b="1" dirty="0" smtClean="0">
                <a:solidFill>
                  <a:schemeClr val="bg1"/>
                </a:solidFill>
              </a:rPr>
              <a:t>4.12  Continual improvement</a:t>
            </a:r>
          </a:p>
          <a:p>
            <a:pPr>
              <a:buNone/>
            </a:pPr>
            <a:r>
              <a:rPr lang="en-US" b="1" dirty="0" smtClean="0">
                <a:solidFill>
                  <a:schemeClr val="bg1"/>
                </a:solidFill>
              </a:rPr>
              <a:t>4.13  Quality and technical records</a:t>
            </a:r>
          </a:p>
          <a:p>
            <a:pPr>
              <a:buNone/>
            </a:pPr>
            <a:r>
              <a:rPr lang="en-US" b="1" dirty="0" smtClean="0">
                <a:solidFill>
                  <a:schemeClr val="bg1"/>
                </a:solidFill>
              </a:rPr>
              <a:t>4.14  Internal audits</a:t>
            </a:r>
          </a:p>
          <a:p>
            <a:pPr>
              <a:buNone/>
            </a:pPr>
            <a:r>
              <a:rPr lang="en-US" b="1" dirty="0" smtClean="0">
                <a:solidFill>
                  <a:schemeClr val="bg1"/>
                </a:solidFill>
              </a:rPr>
              <a:t>4.15  Management review</a:t>
            </a:r>
            <a:endParaRPr lang="th-TH" dirty="0" smtClean="0"/>
          </a:p>
        </p:txBody>
      </p:sp>
      <p:sp>
        <p:nvSpPr>
          <p:cNvPr id="24581" name="AutoShape 4"/>
          <p:cNvSpPr>
            <a:spLocks/>
          </p:cNvSpPr>
          <p:nvPr/>
        </p:nvSpPr>
        <p:spPr bwMode="auto">
          <a:xfrm>
            <a:off x="6929438" y="1857364"/>
            <a:ext cx="522287" cy="3725879"/>
          </a:xfrm>
          <a:prstGeom prst="rightBrace">
            <a:avLst>
              <a:gd name="adj1" fmla="val 37111"/>
              <a:gd name="adj2" fmla="val 50000"/>
            </a:avLst>
          </a:prstGeom>
          <a:noFill/>
          <a:ln w="57150">
            <a:solidFill>
              <a:srgbClr val="0033CC"/>
            </a:solidFill>
            <a:round/>
            <a:headEnd/>
            <a:tailEnd/>
          </a:ln>
        </p:spPr>
        <p:txBody>
          <a:bodyPr wrap="none" anchor="ctr"/>
          <a:lstStyle/>
          <a:p>
            <a:endParaRPr lang="en-US" dirty="0"/>
          </a:p>
        </p:txBody>
      </p:sp>
      <p:sp>
        <p:nvSpPr>
          <p:cNvPr id="24582" name="Text Box 5"/>
          <p:cNvSpPr txBox="1">
            <a:spLocks noChangeArrowheads="1"/>
          </p:cNvSpPr>
          <p:nvPr/>
        </p:nvSpPr>
        <p:spPr bwMode="auto">
          <a:xfrm>
            <a:off x="7358063" y="3400425"/>
            <a:ext cx="1547812" cy="457200"/>
          </a:xfrm>
          <a:prstGeom prst="rect">
            <a:avLst/>
          </a:prstGeom>
          <a:noFill/>
          <a:ln w="9525">
            <a:noFill/>
            <a:miter lim="800000"/>
            <a:headEnd/>
            <a:tailEnd/>
          </a:ln>
        </p:spPr>
        <p:txBody>
          <a:bodyPr>
            <a:spAutoFit/>
          </a:bodyPr>
          <a:lstStyle/>
          <a:p>
            <a:pPr algn="ctr">
              <a:spcBef>
                <a:spcPct val="50000"/>
              </a:spcBef>
            </a:pPr>
            <a:r>
              <a:rPr lang="en-US" sz="2400" dirty="0">
                <a:solidFill>
                  <a:srgbClr val="C00000"/>
                </a:solidFill>
                <a:latin typeface="Times New Roman" pitchFamily="18" charset="0"/>
              </a:rPr>
              <a:t>Internal</a:t>
            </a:r>
            <a:endParaRPr lang="th-TH" sz="2400">
              <a:solidFill>
                <a:srgbClr val="C00000"/>
              </a:solidFill>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4691">
                                            <p:txEl>
                                              <p:pRg st="0" end="0"/>
                                            </p:txEl>
                                          </p:spTgt>
                                        </p:tgtEl>
                                        <p:attrNameLst>
                                          <p:attrName>style.visibility</p:attrName>
                                        </p:attrNameLst>
                                      </p:cBhvr>
                                      <p:to>
                                        <p:strVal val="visible"/>
                                      </p:to>
                                    </p:set>
                                    <p:animEffect transition="in" filter="fade">
                                      <p:cBhvr>
                                        <p:cTn id="7" dur="2000"/>
                                        <p:tgtEl>
                                          <p:spTgt spid="1146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4691">
                                            <p:txEl>
                                              <p:pRg st="1" end="1"/>
                                            </p:txEl>
                                          </p:spTgt>
                                        </p:tgtEl>
                                        <p:attrNameLst>
                                          <p:attrName>style.visibility</p:attrName>
                                        </p:attrNameLst>
                                      </p:cBhvr>
                                      <p:to>
                                        <p:strVal val="visible"/>
                                      </p:to>
                                    </p:set>
                                    <p:animEffect transition="in" filter="fade">
                                      <p:cBhvr>
                                        <p:cTn id="12" dur="2000"/>
                                        <p:tgtEl>
                                          <p:spTgt spid="1146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4691">
                                            <p:txEl>
                                              <p:pRg st="2" end="2"/>
                                            </p:txEl>
                                          </p:spTgt>
                                        </p:tgtEl>
                                        <p:attrNameLst>
                                          <p:attrName>style.visibility</p:attrName>
                                        </p:attrNameLst>
                                      </p:cBhvr>
                                      <p:to>
                                        <p:strVal val="visible"/>
                                      </p:to>
                                    </p:set>
                                    <p:animEffect transition="in" filter="fade">
                                      <p:cBhvr>
                                        <p:cTn id="17" dur="2000"/>
                                        <p:tgtEl>
                                          <p:spTgt spid="1146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4691">
                                            <p:txEl>
                                              <p:pRg st="3" end="3"/>
                                            </p:txEl>
                                          </p:spTgt>
                                        </p:tgtEl>
                                        <p:attrNameLst>
                                          <p:attrName>style.visibility</p:attrName>
                                        </p:attrNameLst>
                                      </p:cBhvr>
                                      <p:to>
                                        <p:strVal val="visible"/>
                                      </p:to>
                                    </p:set>
                                    <p:animEffect transition="in" filter="fade">
                                      <p:cBhvr>
                                        <p:cTn id="22" dur="2000"/>
                                        <p:tgtEl>
                                          <p:spTgt spid="1146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4691">
                                            <p:txEl>
                                              <p:pRg st="4" end="4"/>
                                            </p:txEl>
                                          </p:spTgt>
                                        </p:tgtEl>
                                        <p:attrNameLst>
                                          <p:attrName>style.visibility</p:attrName>
                                        </p:attrNameLst>
                                      </p:cBhvr>
                                      <p:to>
                                        <p:strVal val="visible"/>
                                      </p:to>
                                    </p:set>
                                    <p:animEffect transition="in" filter="fade">
                                      <p:cBhvr>
                                        <p:cTn id="27" dur="2000"/>
                                        <p:tgtEl>
                                          <p:spTgt spid="11469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4691">
                                            <p:txEl>
                                              <p:pRg st="5" end="5"/>
                                            </p:txEl>
                                          </p:spTgt>
                                        </p:tgtEl>
                                        <p:attrNameLst>
                                          <p:attrName>style.visibility</p:attrName>
                                        </p:attrNameLst>
                                      </p:cBhvr>
                                      <p:to>
                                        <p:strVal val="visible"/>
                                      </p:to>
                                    </p:set>
                                    <p:animEffect transition="in" filter="fade">
                                      <p:cBhvr>
                                        <p:cTn id="32" dur="2000"/>
                                        <p:tgtEl>
                                          <p:spTgt spid="11469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4691">
                                            <p:txEl>
                                              <p:pRg st="6" end="6"/>
                                            </p:txEl>
                                          </p:spTgt>
                                        </p:tgtEl>
                                        <p:attrNameLst>
                                          <p:attrName>style.visibility</p:attrName>
                                        </p:attrNameLst>
                                      </p:cBhvr>
                                      <p:to>
                                        <p:strVal val="visible"/>
                                      </p:to>
                                    </p:set>
                                    <p:animEffect transition="in" filter="fade">
                                      <p:cBhvr>
                                        <p:cTn id="37" dur="2000"/>
                                        <p:tgtEl>
                                          <p:spTgt spid="1146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loud Callout 8"/>
          <p:cNvSpPr/>
          <p:nvPr/>
        </p:nvSpPr>
        <p:spPr bwMode="auto">
          <a:xfrm>
            <a:off x="1714480" y="1428736"/>
            <a:ext cx="5143536" cy="1785950"/>
          </a:xfrm>
          <a:prstGeom prst="cloud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ngsana New" pitchFamily="18" charset="-34"/>
              <a:cs typeface="Angsana New" pitchFamily="18" charset="-34"/>
            </a:endParaRPr>
          </a:p>
        </p:txBody>
      </p:sp>
      <p:sp>
        <p:nvSpPr>
          <p:cNvPr id="10" name="TextBox 9"/>
          <p:cNvSpPr txBox="1"/>
          <p:nvPr/>
        </p:nvSpPr>
        <p:spPr>
          <a:xfrm>
            <a:off x="2571736" y="1857364"/>
            <a:ext cx="3000396" cy="769441"/>
          </a:xfrm>
          <a:prstGeom prst="rect">
            <a:avLst/>
          </a:prstGeom>
          <a:noFill/>
        </p:spPr>
        <p:txBody>
          <a:bodyPr wrap="square" rtlCol="0">
            <a:spAutoFit/>
          </a:bodyPr>
          <a:lstStyle/>
          <a:p>
            <a:pPr algn="ctr"/>
            <a:r>
              <a:rPr lang="en-US" sz="4400" dirty="0" smtClean="0">
                <a:solidFill>
                  <a:srgbClr val="FFFF00"/>
                </a:solidFill>
                <a:effectLst>
                  <a:outerShdw blurRad="38100" dist="38100" dir="2700000" algn="tl">
                    <a:srgbClr val="000000">
                      <a:alpha val="43137"/>
                    </a:srgbClr>
                  </a:outerShdw>
                </a:effectLst>
              </a:rPr>
              <a:t>G + E + I = </a:t>
            </a:r>
            <a:r>
              <a:rPr lang="en-US" sz="4400" dirty="0" err="1" smtClean="0">
                <a:solidFill>
                  <a:srgbClr val="FFFF00"/>
                </a:solidFill>
                <a:effectLst>
                  <a:outerShdw blurRad="38100" dist="38100" dir="2700000" algn="tl">
                    <a:srgbClr val="000000">
                      <a:alpha val="43137"/>
                    </a:srgbClr>
                  </a:outerShdw>
                </a:effectLst>
              </a:rPr>
              <a:t>IgE</a:t>
            </a:r>
            <a:r>
              <a:rPr lang="en-US" sz="4400" dirty="0" smtClean="0">
                <a:solidFill>
                  <a:srgbClr val="FFFF00"/>
                </a:solidFill>
                <a:effectLst>
                  <a:outerShdw blurRad="38100" dist="38100" dir="2700000" algn="tl">
                    <a:srgbClr val="000000">
                      <a:alpha val="43137"/>
                    </a:srgbClr>
                  </a:outerShdw>
                </a:effectLst>
              </a:rPr>
              <a:t> </a:t>
            </a:r>
            <a:endParaRPr lang="en-US" sz="4400" dirty="0">
              <a:solidFill>
                <a:srgbClr val="FFFF00"/>
              </a:solidFill>
              <a:effectLst>
                <a:outerShdw blurRad="38100" dist="38100" dir="2700000" algn="tl">
                  <a:srgbClr val="000000">
                    <a:alpha val="43137"/>
                  </a:srgbClr>
                </a:outerShdw>
              </a:effectLst>
            </a:endParaRPr>
          </a:p>
        </p:txBody>
      </p:sp>
      <p:sp>
        <p:nvSpPr>
          <p:cNvPr id="7" name="Text Box 2"/>
          <p:cNvSpPr txBox="1">
            <a:spLocks noChangeArrowheads="1"/>
          </p:cNvSpPr>
          <p:nvPr/>
        </p:nvSpPr>
        <p:spPr bwMode="auto">
          <a:xfrm>
            <a:off x="179388" y="260350"/>
            <a:ext cx="8640762" cy="641350"/>
          </a:xfrm>
          <a:prstGeom prst="rect">
            <a:avLst/>
          </a:prstGeom>
          <a:noFill/>
          <a:ln w="9525">
            <a:noFill/>
            <a:miter lim="800000"/>
            <a:headEnd/>
            <a:tailEnd/>
          </a:ln>
        </p:spPr>
        <p:txBody>
          <a:bodyPr>
            <a:spAutoFit/>
          </a:bodyPr>
          <a:lstStyle/>
          <a:p>
            <a:pPr>
              <a:spcBef>
                <a:spcPct val="50000"/>
              </a:spcBef>
            </a:pPr>
            <a:r>
              <a:rPr lang="en-US" sz="3600" b="1" dirty="0">
                <a:solidFill>
                  <a:srgbClr val="C00000"/>
                </a:solidFill>
              </a:rPr>
              <a:t>Clause 4. Management requirements</a:t>
            </a:r>
          </a:p>
        </p:txBody>
      </p:sp>
      <p:pic>
        <p:nvPicPr>
          <p:cNvPr id="11" name="Picture 10" descr="MANAGEMENT.bmp"/>
          <p:cNvPicPr>
            <a:picLocks noChangeAspect="1"/>
          </p:cNvPicPr>
          <p:nvPr/>
        </p:nvPicPr>
        <p:blipFill>
          <a:blip r:embed="rId3" cstate="print"/>
          <a:stretch>
            <a:fillRect/>
          </a:stretch>
        </p:blipFill>
        <p:spPr>
          <a:xfrm>
            <a:off x="428596" y="3804069"/>
            <a:ext cx="8001056" cy="2053823"/>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4"/>
          <p:cNvSpPr>
            <a:spLocks noChangeArrowheads="1"/>
          </p:cNvSpPr>
          <p:nvPr/>
        </p:nvSpPr>
        <p:spPr bwMode="auto">
          <a:xfrm>
            <a:off x="442914" y="2291411"/>
            <a:ext cx="7700986" cy="3933384"/>
          </a:xfrm>
          <a:prstGeom prst="rect">
            <a:avLst/>
          </a:prstGeom>
          <a:noFill/>
          <a:ln w="9525">
            <a:noFill/>
            <a:miter lim="800000"/>
            <a:headEnd/>
            <a:tailEnd/>
          </a:ln>
        </p:spPr>
        <p:txBody>
          <a:bodyPr wrap="square">
            <a:spAutoFit/>
          </a:bodyPr>
          <a:lstStyle/>
          <a:p>
            <a:pPr>
              <a:lnSpc>
                <a:spcPct val="80000"/>
              </a:lnSpc>
            </a:pPr>
            <a:r>
              <a:rPr lang="en-US" sz="3200" b="1" dirty="0">
                <a:solidFill>
                  <a:schemeClr val="bg1"/>
                </a:solidFill>
                <a:latin typeface="Cordia New" pitchFamily="34" charset="-34"/>
                <a:cs typeface="Cordia New" pitchFamily="34" charset="-34"/>
              </a:rPr>
              <a:t>	</a:t>
            </a:r>
            <a:r>
              <a:rPr lang="en-US" sz="3200" b="1" dirty="0">
                <a:solidFill>
                  <a:srgbClr val="336600"/>
                </a:solidFill>
                <a:latin typeface="Cordia New" pitchFamily="34" charset="-34"/>
                <a:cs typeface="Cordia New" pitchFamily="34" charset="-34"/>
              </a:rPr>
              <a:t>legally identifiable </a:t>
            </a:r>
          </a:p>
          <a:p>
            <a:pPr>
              <a:lnSpc>
                <a:spcPct val="80000"/>
              </a:lnSpc>
            </a:pPr>
            <a:r>
              <a:rPr lang="en-US" sz="3200" b="1" dirty="0">
                <a:solidFill>
                  <a:srgbClr val="336600"/>
                </a:solidFill>
                <a:latin typeface="Cordia New" pitchFamily="34" charset="-34"/>
                <a:cs typeface="Cordia New" pitchFamily="34" charset="-34"/>
              </a:rPr>
              <a:t>	</a:t>
            </a:r>
            <a:r>
              <a:rPr lang="en-US" sz="3200" b="1" dirty="0">
                <a:solidFill>
                  <a:srgbClr val="C00000"/>
                </a:solidFill>
                <a:latin typeface="Cordia New" pitchFamily="34" charset="-34"/>
                <a:cs typeface="Cordia New" pitchFamily="34" charset="-34"/>
              </a:rPr>
              <a:t>meet the need of patients </a:t>
            </a:r>
          </a:p>
          <a:p>
            <a:pPr>
              <a:lnSpc>
                <a:spcPct val="80000"/>
              </a:lnSpc>
            </a:pPr>
            <a:r>
              <a:rPr lang="en-US" sz="3200" b="1" dirty="0">
                <a:solidFill>
                  <a:srgbClr val="336600"/>
                </a:solidFill>
                <a:latin typeface="Cordia New" pitchFamily="34" charset="-34"/>
                <a:cs typeface="Cordia New" pitchFamily="34" charset="-34"/>
              </a:rPr>
              <a:t>	meet the international standard </a:t>
            </a:r>
          </a:p>
          <a:p>
            <a:pPr>
              <a:lnSpc>
                <a:spcPct val="80000"/>
              </a:lnSpc>
            </a:pPr>
            <a:r>
              <a:rPr lang="en-US" sz="3200" b="1" dirty="0">
                <a:solidFill>
                  <a:srgbClr val="336600"/>
                </a:solidFill>
                <a:latin typeface="Cordia New" pitchFamily="34" charset="-34"/>
                <a:cs typeface="Cordia New" pitchFamily="34" charset="-34"/>
              </a:rPr>
              <a:t>	identify conflict of interest </a:t>
            </a:r>
          </a:p>
          <a:p>
            <a:pPr>
              <a:lnSpc>
                <a:spcPct val="80000"/>
              </a:lnSpc>
            </a:pPr>
            <a:r>
              <a:rPr lang="en-US" sz="3200" b="1" dirty="0">
                <a:solidFill>
                  <a:srgbClr val="336600"/>
                </a:solidFill>
                <a:latin typeface="Cordia New" pitchFamily="34" charset="-34"/>
                <a:cs typeface="Cordia New" pitchFamily="34" charset="-34"/>
              </a:rPr>
              <a:t>	laboratory shall include :</a:t>
            </a:r>
          </a:p>
          <a:p>
            <a:pPr>
              <a:lnSpc>
                <a:spcPct val="80000"/>
              </a:lnSpc>
            </a:pPr>
            <a:r>
              <a:rPr lang="en-US" sz="3200" b="1" dirty="0">
                <a:solidFill>
                  <a:srgbClr val="336600"/>
                </a:solidFill>
                <a:latin typeface="Cordia New" pitchFamily="34" charset="-34"/>
                <a:cs typeface="Cordia New" pitchFamily="34" charset="-34"/>
              </a:rPr>
              <a:t>- authority / resources		- </a:t>
            </a:r>
            <a:r>
              <a:rPr lang="en-US" sz="3200" b="1" dirty="0" smtClean="0">
                <a:solidFill>
                  <a:srgbClr val="336600"/>
                </a:solidFill>
                <a:latin typeface="Cordia New" pitchFamily="34" charset="-34"/>
                <a:cs typeface="Cordia New" pitchFamily="34" charset="-34"/>
              </a:rPr>
              <a:t>responsibilities, authority,</a:t>
            </a:r>
            <a:endParaRPr lang="en-US" sz="3200" b="1" dirty="0">
              <a:solidFill>
                <a:srgbClr val="336600"/>
              </a:solidFill>
              <a:latin typeface="Cordia New" pitchFamily="34" charset="-34"/>
              <a:cs typeface="Cordia New" pitchFamily="34" charset="-34"/>
            </a:endParaRPr>
          </a:p>
          <a:p>
            <a:pPr>
              <a:lnSpc>
                <a:spcPct val="60000"/>
              </a:lnSpc>
            </a:pPr>
            <a:r>
              <a:rPr lang="en-US" sz="3200" b="1" dirty="0">
                <a:solidFill>
                  <a:srgbClr val="336600"/>
                </a:solidFill>
                <a:latin typeface="Cordia New" pitchFamily="34" charset="-34"/>
                <a:cs typeface="Cordia New" pitchFamily="34" charset="-34"/>
              </a:rPr>
              <a:t>- free from any undue		- training staff  		</a:t>
            </a:r>
          </a:p>
          <a:p>
            <a:pPr>
              <a:lnSpc>
                <a:spcPct val="60000"/>
              </a:lnSpc>
            </a:pPr>
            <a:r>
              <a:rPr lang="en-US" sz="3200" b="1" dirty="0">
                <a:solidFill>
                  <a:srgbClr val="336600"/>
                </a:solidFill>
                <a:latin typeface="Cordia New" pitchFamily="34" charset="-34"/>
                <a:cs typeface="Cordia New" pitchFamily="34" charset="-34"/>
              </a:rPr>
              <a:t>- confidential information	</a:t>
            </a:r>
            <a:r>
              <a:rPr lang="en-US" sz="3200" b="1" dirty="0" smtClean="0">
                <a:solidFill>
                  <a:srgbClr val="336600"/>
                </a:solidFill>
                <a:latin typeface="Cordia New" pitchFamily="34" charset="-34"/>
                <a:cs typeface="Cordia New" pitchFamily="34" charset="-34"/>
              </a:rPr>
              <a:t>- </a:t>
            </a:r>
            <a:r>
              <a:rPr lang="en-US" sz="3200" b="1" dirty="0">
                <a:solidFill>
                  <a:srgbClr val="336600"/>
                </a:solidFill>
                <a:latin typeface="Cordia New" pitchFamily="34" charset="-34"/>
                <a:cs typeface="Cordia New" pitchFamily="34" charset="-34"/>
              </a:rPr>
              <a:t>technical management</a:t>
            </a:r>
          </a:p>
          <a:p>
            <a:pPr>
              <a:lnSpc>
                <a:spcPct val="60000"/>
              </a:lnSpc>
            </a:pPr>
            <a:r>
              <a:rPr lang="en-US" sz="3200" b="1" dirty="0">
                <a:solidFill>
                  <a:srgbClr val="336600"/>
                </a:solidFill>
                <a:latin typeface="Cordia New" pitchFamily="34" charset="-34"/>
                <a:cs typeface="Cordia New" pitchFamily="34" charset="-34"/>
              </a:rPr>
              <a:t>- avoiding involvement		</a:t>
            </a:r>
            <a:r>
              <a:rPr lang="en-US" sz="3200" b="1" dirty="0">
                <a:solidFill>
                  <a:srgbClr val="C00000"/>
                </a:solidFill>
                <a:latin typeface="Cordia New" pitchFamily="34" charset="-34"/>
                <a:cs typeface="Cordia New" pitchFamily="34" charset="-34"/>
              </a:rPr>
              <a:t>- quality manager</a:t>
            </a:r>
          </a:p>
          <a:p>
            <a:pPr>
              <a:lnSpc>
                <a:spcPct val="60000"/>
              </a:lnSpc>
              <a:buFontTx/>
              <a:buChar char="-"/>
            </a:pPr>
            <a:r>
              <a:rPr lang="en-US" sz="3200" b="1" dirty="0" smtClean="0">
                <a:solidFill>
                  <a:srgbClr val="336600"/>
                </a:solidFill>
                <a:latin typeface="Cordia New" pitchFamily="34" charset="-34"/>
                <a:cs typeface="Cordia New" pitchFamily="34" charset="-34"/>
              </a:rPr>
              <a:t> org</a:t>
            </a:r>
            <a:r>
              <a:rPr lang="en-US" sz="3200" b="1" dirty="0">
                <a:solidFill>
                  <a:srgbClr val="336600"/>
                </a:solidFill>
                <a:latin typeface="Cordia New" pitchFamily="34" charset="-34"/>
                <a:cs typeface="Cordia New" pitchFamily="34" charset="-34"/>
              </a:rPr>
              <a:t>./management structure	- deputies for all key </a:t>
            </a:r>
            <a:r>
              <a:rPr lang="en-US" sz="3200" b="1" dirty="0" smtClean="0">
                <a:solidFill>
                  <a:srgbClr val="336600"/>
                </a:solidFill>
                <a:latin typeface="Cordia New" pitchFamily="34" charset="-34"/>
                <a:cs typeface="Cordia New" pitchFamily="34" charset="-34"/>
              </a:rPr>
              <a:t>functions</a:t>
            </a:r>
          </a:p>
          <a:p>
            <a:pPr>
              <a:lnSpc>
                <a:spcPct val="60000"/>
              </a:lnSpc>
            </a:pPr>
            <a:r>
              <a:rPr lang="en-US" sz="3200" b="1" dirty="0" smtClean="0">
                <a:solidFill>
                  <a:srgbClr val="336600"/>
                </a:solidFill>
                <a:latin typeface="Cordia New" pitchFamily="34" charset="-34"/>
                <a:cs typeface="Cordia New" pitchFamily="34" charset="-34"/>
              </a:rPr>
              <a:t>           communication processes</a:t>
            </a:r>
            <a:endParaRPr lang="en-US" sz="3200" b="1" dirty="0">
              <a:solidFill>
                <a:srgbClr val="336600"/>
              </a:solidFill>
              <a:latin typeface="Cordia New" pitchFamily="34" charset="-34"/>
              <a:cs typeface="Cordia New" pitchFamily="34" charset="-34"/>
            </a:endParaRPr>
          </a:p>
        </p:txBody>
      </p:sp>
      <p:sp>
        <p:nvSpPr>
          <p:cNvPr id="5" name="Rectangle 3"/>
          <p:cNvSpPr>
            <a:spLocks noChangeArrowheads="1"/>
          </p:cNvSpPr>
          <p:nvPr/>
        </p:nvSpPr>
        <p:spPr bwMode="auto">
          <a:xfrm>
            <a:off x="1163274" y="1568223"/>
            <a:ext cx="4766048" cy="646331"/>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1"/>
          </a:gradFill>
          <a:ln w="9525">
            <a:miter lim="800000"/>
            <a:headEnd/>
            <a:tailEnd/>
          </a:ln>
          <a:scene3d>
            <a:camera prst="legacyPerspectiveTopRight"/>
            <a:lightRig rig="legacyFlat3" dir="b"/>
          </a:scene3d>
          <a:sp3d extrusionH="887400" prstMaterial="legacyMatte">
            <a:bevelT w="13500" h="13500" prst="angle"/>
            <a:bevelB w="13500" h="13500" prst="angle"/>
            <a:extrusionClr>
              <a:srgbClr val="FBE4AE"/>
            </a:extrusionClr>
          </a:sp3d>
        </p:spPr>
        <p:txBody>
          <a:bodyPr wrap="none">
            <a:spAutoFit/>
            <a:flatTx/>
          </a:bodyPr>
          <a:lstStyle/>
          <a:p>
            <a:r>
              <a:rPr lang="en-US" sz="3600" b="1" dirty="0" smtClean="0"/>
              <a:t>4.1  Organization and management</a:t>
            </a:r>
            <a:endParaRPr lang="en-US" sz="3600" b="1" dirty="0"/>
          </a:p>
        </p:txBody>
      </p:sp>
      <p:sp>
        <p:nvSpPr>
          <p:cNvPr id="6" name="Text Box 4"/>
          <p:cNvSpPr txBox="1">
            <a:spLocks noChangeArrowheads="1"/>
          </p:cNvSpPr>
          <p:nvPr/>
        </p:nvSpPr>
        <p:spPr bwMode="auto">
          <a:xfrm>
            <a:off x="0" y="228600"/>
            <a:ext cx="9144000" cy="914400"/>
          </a:xfrm>
          <a:prstGeom prst="rect">
            <a:avLst/>
          </a:prstGeom>
          <a:solidFill>
            <a:srgbClr val="00FFFF"/>
          </a:solidFill>
          <a:ln w="9525">
            <a:noFill/>
            <a:miter lim="800000"/>
            <a:headEnd/>
            <a:tailEnd/>
          </a:ln>
        </p:spPr>
        <p:txBody>
          <a:bodyPr>
            <a:spAutoFit/>
          </a:bodyPr>
          <a:lstStyle/>
          <a:p>
            <a:pPr>
              <a:spcBef>
                <a:spcPct val="50000"/>
              </a:spcBef>
            </a:pPr>
            <a:r>
              <a:rPr lang="en-US" sz="5400" b="1" dirty="0">
                <a:solidFill>
                  <a:srgbClr val="0000FF"/>
                </a:solidFill>
                <a:latin typeface="Times New Roman" pitchFamily="18" charset="0"/>
                <a:cs typeface="LilyUPC" pitchFamily="34" charset="-34"/>
              </a:rPr>
              <a:t>	</a:t>
            </a:r>
            <a:r>
              <a:rPr lang="en-US" sz="4400" b="1" dirty="0">
                <a:solidFill>
                  <a:srgbClr val="0000FF"/>
                </a:solidFill>
                <a:latin typeface="Times New Roman" pitchFamily="18" charset="0"/>
                <a:cs typeface="LilyUPC" pitchFamily="34" charset="-34"/>
              </a:rPr>
              <a:t> </a:t>
            </a:r>
            <a:r>
              <a:rPr lang="en-US" sz="4400" b="1" dirty="0" smtClean="0">
                <a:solidFill>
                  <a:srgbClr val="0000FF"/>
                </a:solidFill>
                <a:latin typeface="Times New Roman" pitchFamily="18" charset="0"/>
                <a:cs typeface="LilyUPC" pitchFamily="34" charset="-34"/>
              </a:rPr>
              <a:t>4. Management Requirement</a:t>
            </a:r>
            <a:endParaRPr lang="en-US" sz="4400" b="1" dirty="0">
              <a:solidFill>
                <a:srgbClr val="0000FF"/>
              </a:solidFill>
              <a:latin typeface="Times New Roman" pitchFamily="18" charset="0"/>
              <a:cs typeface="LilyUPC" pitchFamily="34" charset="-34"/>
            </a:endParaRPr>
          </a:p>
        </p:txBody>
      </p:sp>
      <p:pic>
        <p:nvPicPr>
          <p:cNvPr id="7" name="Picture 6" descr="chart_pie.jpg"/>
          <p:cNvPicPr>
            <a:picLocks noChangeAspect="1"/>
          </p:cNvPicPr>
          <p:nvPr/>
        </p:nvPicPr>
        <p:blipFill>
          <a:blip r:embed="rId3" cstate="print"/>
          <a:stretch>
            <a:fillRect/>
          </a:stretch>
        </p:blipFill>
        <p:spPr>
          <a:xfrm>
            <a:off x="5961654" y="2285992"/>
            <a:ext cx="1967932" cy="1857374"/>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0648"/>
            <a:ext cx="7772400" cy="6192688"/>
          </a:xfrm>
        </p:spPr>
        <p:txBody>
          <a:bodyPr/>
          <a:lstStyle/>
          <a:p>
            <a:pPr algn="r" rtl="1"/>
            <a:r>
              <a:rPr lang="fa-IR" sz="4000" b="1" dirty="0" smtClean="0">
                <a:solidFill>
                  <a:srgbClr val="FF0000"/>
                </a:solidFill>
              </a:rPr>
              <a:t>4-1- سازمان و مدیریت:</a:t>
            </a:r>
            <a:r>
              <a:rPr lang="fa-IR" sz="2800" b="1" dirty="0" smtClean="0"/>
              <a:t/>
            </a:r>
            <a:br>
              <a:rPr lang="fa-IR" sz="2800" b="1" dirty="0" smtClean="0"/>
            </a:br>
            <a:r>
              <a:rPr lang="fa-IR" sz="2800" b="1" dirty="0" smtClean="0"/>
              <a:t>4-1-1- آزمایشگاه باید از نظر قانونی قابل شناسایی باشد.</a:t>
            </a:r>
            <a:br>
              <a:rPr lang="fa-IR" sz="2800" b="1" dirty="0" smtClean="0"/>
            </a:br>
            <a:r>
              <a:rPr lang="fa-IR" sz="2800" b="1" dirty="0" smtClean="0"/>
              <a:t>4-1-2- آزمایشگاه باید طوری طرح ریزی شود که نیازهای بیماران و کلیه کارکنان بالینی برآورده شود.</a:t>
            </a:r>
            <a:br>
              <a:rPr lang="fa-IR" sz="2800" b="1" dirty="0" smtClean="0"/>
            </a:br>
            <a:r>
              <a:rPr lang="fa-IR" sz="2800" b="1" dirty="0" smtClean="0"/>
              <a:t>4-1-3- آزمایشگاه باید الزامات این استاندارد را در محل های دائمی و موقت رعایت کند.</a:t>
            </a:r>
            <a:br>
              <a:rPr lang="fa-IR" sz="2800" b="1" dirty="0" smtClean="0"/>
            </a:br>
            <a:r>
              <a:rPr lang="fa-IR" sz="2800" b="1" dirty="0" smtClean="0"/>
              <a:t>4-1-4- مسئولیت های کارکنان که تاثیرگذار بر آزمایش نمونه های اولیه می باشند باید مشخص شوند. بهتر است ملاحظات مالی و سیاسی (مثل انگیزه ها) روز آزمون تاثیر نگذارد.</a:t>
            </a:r>
            <a:br>
              <a:rPr lang="fa-IR" sz="2800" b="1" dirty="0" smtClean="0"/>
            </a:br>
            <a:r>
              <a:rPr lang="fa-IR" sz="2800" b="1" dirty="0" smtClean="0"/>
              <a:t>4-1-5- مدیریت آزمایشگاه باید مسئولیت طراحی، اجرا، نگهداری و بهبود سیستم مدیریت کیفیت را بر عهده داشته باشد.</a:t>
            </a:r>
            <a:br>
              <a:rPr lang="fa-IR" sz="2800" b="1" dirty="0" smtClean="0"/>
            </a:br>
            <a:r>
              <a:rPr lang="fa-IR" sz="2800" b="1" dirty="0" smtClean="0"/>
              <a:t>4-1-6- مدیریت آزمایشگاه باید اطمینان دهد که فرآیندهای ارتباطی مناسبی در داخل آزمایشگاه ایجاد شده است و آن ارتباط بر اساس اثربخشی سیستم مدیریت کیفیت می باشد.</a:t>
            </a:r>
            <a:endParaRPr lang="en-US" sz="2800" b="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rot="10800000" flipV="1">
            <a:off x="-1588" y="0"/>
            <a:ext cx="9144001" cy="701675"/>
          </a:xfrm>
          <a:prstGeom prst="rect">
            <a:avLst/>
          </a:prstGeom>
          <a:gradFill rotWithShape="0">
            <a:gsLst>
              <a:gs pos="0">
                <a:srgbClr val="FFFFFF"/>
              </a:gs>
              <a:gs pos="100000">
                <a:srgbClr val="FF9933"/>
              </a:gs>
            </a:gsLst>
            <a:path path="shape">
              <a:fillToRect l="50000" t="50000" r="50000" b="50000"/>
            </a:path>
          </a:gradFill>
          <a:ln w="9525">
            <a:noFill/>
            <a:miter lim="800000"/>
            <a:headEnd/>
            <a:tailEnd/>
          </a:ln>
        </p:spPr>
        <p:txBody>
          <a:bodyPr wrap="none" anchor="ctr"/>
          <a:lstStyle/>
          <a:p>
            <a:pPr algn="ctr" rtl="1"/>
            <a:r>
              <a:rPr lang="fa-IR" sz="3600" b="1">
                <a:latin typeface="Calibri" pitchFamily="34" charset="0"/>
                <a:cs typeface="B Titr" pitchFamily="2" charset="-78"/>
              </a:rPr>
              <a:t>توالی و تعامل</a:t>
            </a:r>
            <a:r>
              <a:rPr lang="ar-SA" sz="3600" b="1">
                <a:latin typeface="Calibri" pitchFamily="34" charset="0"/>
                <a:cs typeface="B Titr" pitchFamily="2" charset="-78"/>
              </a:rPr>
              <a:t> فرآيندها</a:t>
            </a:r>
            <a:endParaRPr lang="en-US" sz="3600" b="1">
              <a:latin typeface="Calibri" pitchFamily="34" charset="0"/>
              <a:cs typeface="B Titr" pitchFamily="2" charset="-78"/>
            </a:endParaRPr>
          </a:p>
        </p:txBody>
      </p:sp>
      <p:grpSp>
        <p:nvGrpSpPr>
          <p:cNvPr id="2" name="Group 22"/>
          <p:cNvGrpSpPr>
            <a:grpSpLocks/>
          </p:cNvGrpSpPr>
          <p:nvPr/>
        </p:nvGrpSpPr>
        <p:grpSpPr bwMode="auto">
          <a:xfrm>
            <a:off x="228600" y="1219200"/>
            <a:ext cx="8382000" cy="3030538"/>
            <a:chOff x="96" y="1122"/>
            <a:chExt cx="5280" cy="1770"/>
          </a:xfrm>
        </p:grpSpPr>
        <p:sp>
          <p:nvSpPr>
            <p:cNvPr id="59405" name="Line 3"/>
            <p:cNvSpPr>
              <a:spLocks noChangeShapeType="1"/>
            </p:cNvSpPr>
            <p:nvPr/>
          </p:nvSpPr>
          <p:spPr bwMode="auto">
            <a:xfrm flipH="1">
              <a:off x="4995" y="1375"/>
              <a:ext cx="381" cy="0"/>
            </a:xfrm>
            <a:prstGeom prst="line">
              <a:avLst/>
            </a:prstGeom>
            <a:noFill/>
            <a:ln w="38100">
              <a:solidFill>
                <a:srgbClr val="00CC00"/>
              </a:solidFill>
              <a:round/>
              <a:headEnd/>
              <a:tailEnd type="triangle" w="med" len="med"/>
            </a:ln>
          </p:spPr>
          <p:txBody>
            <a:bodyPr anchor="ctr"/>
            <a:lstStyle/>
            <a:p>
              <a:endParaRPr lang="en-US"/>
            </a:p>
          </p:txBody>
        </p:sp>
        <p:sp>
          <p:nvSpPr>
            <p:cNvPr id="59406" name="Text Box 4"/>
            <p:cNvSpPr txBox="1">
              <a:spLocks noChangeArrowheads="1"/>
            </p:cNvSpPr>
            <p:nvPr/>
          </p:nvSpPr>
          <p:spPr bwMode="auto">
            <a:xfrm>
              <a:off x="3895" y="1122"/>
              <a:ext cx="1046" cy="425"/>
            </a:xfrm>
            <a:prstGeom prst="rect">
              <a:avLst/>
            </a:prstGeom>
            <a:solidFill>
              <a:srgbClr val="FFFF66"/>
            </a:solidFill>
            <a:ln w="38100">
              <a:solidFill>
                <a:srgbClr val="000000"/>
              </a:solidFill>
              <a:miter lim="800000"/>
              <a:headEnd/>
              <a:tailEnd/>
            </a:ln>
          </p:spPr>
          <p:txBody>
            <a:bodyPr anchor="ctr"/>
            <a:lstStyle/>
            <a:p>
              <a:pPr algn="ctr" rtl="1" eaLnBrk="0" hangingPunct="0"/>
              <a:r>
                <a:rPr lang="ar-SA" sz="2000" b="1" dirty="0">
                  <a:latin typeface="Lotus"/>
                </a:rPr>
                <a:t>فرآينـد </a:t>
              </a:r>
              <a:r>
                <a:rPr lang="fa-IR" sz="2000" b="1" dirty="0" smtClean="0">
                  <a:latin typeface="Calibri" pitchFamily="34" charset="0"/>
                  <a:cs typeface="Times New Roman" pitchFamily="18" charset="0"/>
                </a:rPr>
                <a:t>الف</a:t>
              </a:r>
              <a:endParaRPr lang="en-US" sz="2000" b="1" dirty="0">
                <a:latin typeface="Calibri" pitchFamily="34" charset="0"/>
                <a:cs typeface="Times New Roman" pitchFamily="18" charset="0"/>
              </a:endParaRPr>
            </a:p>
          </p:txBody>
        </p:sp>
        <p:sp>
          <p:nvSpPr>
            <p:cNvPr id="59407" name="Line 5"/>
            <p:cNvSpPr>
              <a:spLocks noChangeShapeType="1"/>
            </p:cNvSpPr>
            <p:nvPr/>
          </p:nvSpPr>
          <p:spPr bwMode="auto">
            <a:xfrm flipH="1">
              <a:off x="3314" y="1432"/>
              <a:ext cx="535" cy="0"/>
            </a:xfrm>
            <a:prstGeom prst="line">
              <a:avLst/>
            </a:prstGeom>
            <a:noFill/>
            <a:ln w="38100">
              <a:solidFill>
                <a:srgbClr val="00CC00"/>
              </a:solidFill>
              <a:round/>
              <a:headEnd/>
              <a:tailEnd/>
            </a:ln>
          </p:spPr>
          <p:txBody>
            <a:bodyPr anchor="ctr"/>
            <a:lstStyle/>
            <a:p>
              <a:endParaRPr lang="en-US"/>
            </a:p>
          </p:txBody>
        </p:sp>
        <p:sp>
          <p:nvSpPr>
            <p:cNvPr id="59408" name="Line 6"/>
            <p:cNvSpPr>
              <a:spLocks noChangeShapeType="1"/>
            </p:cNvSpPr>
            <p:nvPr/>
          </p:nvSpPr>
          <p:spPr bwMode="auto">
            <a:xfrm>
              <a:off x="3314" y="1432"/>
              <a:ext cx="0" cy="863"/>
            </a:xfrm>
            <a:prstGeom prst="line">
              <a:avLst/>
            </a:prstGeom>
            <a:noFill/>
            <a:ln w="38100">
              <a:solidFill>
                <a:srgbClr val="00CC00"/>
              </a:solidFill>
              <a:round/>
              <a:headEnd/>
              <a:tailEnd type="triangle" w="med" len="med"/>
            </a:ln>
          </p:spPr>
          <p:txBody>
            <a:bodyPr anchor="ctr"/>
            <a:lstStyle/>
            <a:p>
              <a:endParaRPr lang="en-US"/>
            </a:p>
          </p:txBody>
        </p:sp>
        <p:sp>
          <p:nvSpPr>
            <p:cNvPr id="59409" name="Text Box 7"/>
            <p:cNvSpPr txBox="1">
              <a:spLocks noChangeArrowheads="1"/>
            </p:cNvSpPr>
            <p:nvPr/>
          </p:nvSpPr>
          <p:spPr bwMode="auto">
            <a:xfrm>
              <a:off x="2875" y="2322"/>
              <a:ext cx="932" cy="426"/>
            </a:xfrm>
            <a:prstGeom prst="rect">
              <a:avLst/>
            </a:prstGeom>
            <a:solidFill>
              <a:srgbClr val="FFFF66"/>
            </a:solidFill>
            <a:ln w="38100">
              <a:solidFill>
                <a:srgbClr val="000000"/>
              </a:solidFill>
              <a:miter lim="800000"/>
              <a:headEnd/>
              <a:tailEnd/>
            </a:ln>
          </p:spPr>
          <p:txBody>
            <a:bodyPr anchor="ctr"/>
            <a:lstStyle/>
            <a:p>
              <a:pPr algn="ctr" rtl="1" eaLnBrk="0" hangingPunct="0"/>
              <a:r>
                <a:rPr lang="ar-SA" sz="2000" b="1" dirty="0">
                  <a:latin typeface="Lotus"/>
                </a:rPr>
                <a:t>فرآينـد </a:t>
              </a:r>
              <a:r>
                <a:rPr lang="fa-IR" sz="2000" b="1" dirty="0" smtClean="0">
                  <a:latin typeface="Calibri" pitchFamily="34" charset="0"/>
                  <a:cs typeface="Times New Roman" pitchFamily="18" charset="0"/>
                </a:rPr>
                <a:t>ب</a:t>
              </a:r>
              <a:endParaRPr lang="en-US" sz="2000" b="1" dirty="0">
                <a:latin typeface="Calibri" pitchFamily="34" charset="0"/>
                <a:cs typeface="Times New Roman" pitchFamily="18" charset="0"/>
              </a:endParaRPr>
            </a:p>
          </p:txBody>
        </p:sp>
        <p:sp>
          <p:nvSpPr>
            <p:cNvPr id="59410" name="Text Box 8"/>
            <p:cNvSpPr txBox="1">
              <a:spLocks noChangeArrowheads="1"/>
            </p:cNvSpPr>
            <p:nvPr/>
          </p:nvSpPr>
          <p:spPr bwMode="auto">
            <a:xfrm>
              <a:off x="1055" y="2330"/>
              <a:ext cx="878" cy="425"/>
            </a:xfrm>
            <a:prstGeom prst="rect">
              <a:avLst/>
            </a:prstGeom>
            <a:solidFill>
              <a:srgbClr val="FFFF66"/>
            </a:solidFill>
            <a:ln w="38100">
              <a:solidFill>
                <a:srgbClr val="000000"/>
              </a:solidFill>
              <a:miter lim="800000"/>
              <a:headEnd/>
              <a:tailEnd/>
            </a:ln>
          </p:spPr>
          <p:txBody>
            <a:bodyPr anchor="ctr"/>
            <a:lstStyle/>
            <a:p>
              <a:pPr algn="ctr" rtl="1" eaLnBrk="0" hangingPunct="0"/>
              <a:r>
                <a:rPr lang="ar-SA" sz="2000" b="1" dirty="0">
                  <a:latin typeface="Lotus"/>
                </a:rPr>
                <a:t>فرآينـد </a:t>
              </a:r>
              <a:r>
                <a:rPr lang="fa-IR" sz="2000" b="1" dirty="0" smtClean="0">
                  <a:latin typeface="Calibri" pitchFamily="34" charset="0"/>
                  <a:cs typeface="Times New Roman" pitchFamily="18" charset="0"/>
                </a:rPr>
                <a:t>ج</a:t>
              </a:r>
              <a:endParaRPr lang="en-US" sz="2000" b="1" dirty="0">
                <a:latin typeface="Calibri" pitchFamily="34" charset="0"/>
                <a:cs typeface="Times New Roman" pitchFamily="18" charset="0"/>
              </a:endParaRPr>
            </a:p>
          </p:txBody>
        </p:sp>
        <p:sp>
          <p:nvSpPr>
            <p:cNvPr id="59411" name="Line 11"/>
            <p:cNvSpPr>
              <a:spLocks noChangeShapeType="1"/>
            </p:cNvSpPr>
            <p:nvPr/>
          </p:nvSpPr>
          <p:spPr bwMode="auto">
            <a:xfrm>
              <a:off x="1955" y="2543"/>
              <a:ext cx="897" cy="0"/>
            </a:xfrm>
            <a:prstGeom prst="line">
              <a:avLst/>
            </a:prstGeom>
            <a:noFill/>
            <a:ln w="38100">
              <a:solidFill>
                <a:srgbClr val="00CC00"/>
              </a:solidFill>
              <a:round/>
              <a:headEnd type="triangle" w="med" len="med"/>
              <a:tailEnd/>
            </a:ln>
          </p:spPr>
          <p:txBody>
            <a:bodyPr anchor="ctr"/>
            <a:lstStyle/>
            <a:p>
              <a:endParaRPr lang="en-US"/>
            </a:p>
          </p:txBody>
        </p:sp>
        <p:sp>
          <p:nvSpPr>
            <p:cNvPr id="59412" name="Text Box 12"/>
            <p:cNvSpPr txBox="1">
              <a:spLocks noChangeArrowheads="1"/>
            </p:cNvSpPr>
            <p:nvPr/>
          </p:nvSpPr>
          <p:spPr bwMode="auto">
            <a:xfrm>
              <a:off x="2208" y="2279"/>
              <a:ext cx="480" cy="255"/>
            </a:xfrm>
            <a:prstGeom prst="rect">
              <a:avLst/>
            </a:prstGeom>
            <a:noFill/>
            <a:ln w="9525">
              <a:noFill/>
              <a:miter lim="800000"/>
              <a:headEnd/>
              <a:tailEnd/>
            </a:ln>
          </p:spPr>
          <p:txBody>
            <a:bodyPr anchor="ctr"/>
            <a:lstStyle/>
            <a:p>
              <a:pPr rtl="1" eaLnBrk="0" hangingPunct="0"/>
              <a:r>
                <a:rPr lang="fa-IR" sz="2000" b="1">
                  <a:latin typeface="Lotus"/>
                </a:rPr>
                <a:t>نمونه </a:t>
              </a:r>
              <a:endParaRPr lang="en-US" sz="2000" b="1">
                <a:latin typeface="Calibri" pitchFamily="34" charset="0"/>
                <a:cs typeface="Times New Roman" pitchFamily="18" charset="0"/>
              </a:endParaRPr>
            </a:p>
          </p:txBody>
        </p:sp>
        <p:sp>
          <p:nvSpPr>
            <p:cNvPr id="59413" name="Line 14"/>
            <p:cNvSpPr>
              <a:spLocks noChangeShapeType="1"/>
            </p:cNvSpPr>
            <p:nvPr/>
          </p:nvSpPr>
          <p:spPr bwMode="auto">
            <a:xfrm flipH="1">
              <a:off x="528" y="2543"/>
              <a:ext cx="477" cy="0"/>
            </a:xfrm>
            <a:prstGeom prst="line">
              <a:avLst/>
            </a:prstGeom>
            <a:noFill/>
            <a:ln w="38100">
              <a:solidFill>
                <a:srgbClr val="00CC00"/>
              </a:solidFill>
              <a:round/>
              <a:headEnd/>
              <a:tailEnd type="triangle" w="med" len="med"/>
            </a:ln>
          </p:spPr>
          <p:txBody>
            <a:bodyPr anchor="ctr"/>
            <a:lstStyle/>
            <a:p>
              <a:endParaRPr lang="en-US"/>
            </a:p>
          </p:txBody>
        </p:sp>
        <p:sp>
          <p:nvSpPr>
            <p:cNvPr id="59414" name="Text Box 15"/>
            <p:cNvSpPr txBox="1">
              <a:spLocks noChangeArrowheads="1"/>
            </p:cNvSpPr>
            <p:nvPr/>
          </p:nvSpPr>
          <p:spPr bwMode="auto">
            <a:xfrm>
              <a:off x="96" y="2635"/>
              <a:ext cx="872" cy="257"/>
            </a:xfrm>
            <a:prstGeom prst="rect">
              <a:avLst/>
            </a:prstGeom>
            <a:noFill/>
            <a:ln w="9525">
              <a:noFill/>
              <a:miter lim="800000"/>
              <a:headEnd/>
              <a:tailEnd/>
            </a:ln>
          </p:spPr>
          <p:txBody>
            <a:bodyPr anchor="ctr"/>
            <a:lstStyle/>
            <a:p>
              <a:pPr rtl="1" eaLnBrk="0" hangingPunct="0"/>
              <a:r>
                <a:rPr lang="fa-IR" sz="2000" b="1">
                  <a:latin typeface="Calibri" pitchFamily="34" charset="0"/>
                  <a:cs typeface="Times New Roman" pitchFamily="18" charset="0"/>
                </a:rPr>
                <a:t>نتایج آزمایش</a:t>
              </a:r>
              <a:endParaRPr lang="en-US" sz="2000" b="1">
                <a:latin typeface="Calibri" pitchFamily="34" charset="0"/>
                <a:cs typeface="Times New Roman" pitchFamily="18" charset="0"/>
              </a:endParaRPr>
            </a:p>
          </p:txBody>
        </p:sp>
        <p:sp>
          <p:nvSpPr>
            <p:cNvPr id="59415" name="Text Box 20"/>
            <p:cNvSpPr txBox="1">
              <a:spLocks noChangeArrowheads="1"/>
            </p:cNvSpPr>
            <p:nvPr/>
          </p:nvSpPr>
          <p:spPr bwMode="auto">
            <a:xfrm>
              <a:off x="3024" y="1167"/>
              <a:ext cx="768" cy="248"/>
            </a:xfrm>
            <a:prstGeom prst="rect">
              <a:avLst/>
            </a:prstGeom>
            <a:noFill/>
            <a:ln w="9525">
              <a:noFill/>
              <a:miter lim="800000"/>
              <a:headEnd/>
              <a:tailEnd/>
            </a:ln>
          </p:spPr>
          <p:txBody>
            <a:bodyPr anchor="ctr"/>
            <a:lstStyle/>
            <a:p>
              <a:pPr rtl="1" eaLnBrk="0" hangingPunct="0"/>
              <a:r>
                <a:rPr lang="fa-IR" sz="2000" b="1">
                  <a:latin typeface="Lotus"/>
                </a:rPr>
                <a:t>برگه پذیرش</a:t>
              </a:r>
              <a:endParaRPr lang="en-US" sz="2000" b="1">
                <a:latin typeface="Calibri" pitchFamily="34" charset="0"/>
                <a:cs typeface="Times New Roman" pitchFamily="18" charset="0"/>
              </a:endParaRPr>
            </a:p>
          </p:txBody>
        </p:sp>
      </p:grpSp>
      <p:sp>
        <p:nvSpPr>
          <p:cNvPr id="59396" name="Text Box 8"/>
          <p:cNvSpPr txBox="1">
            <a:spLocks noChangeArrowheads="1"/>
          </p:cNvSpPr>
          <p:nvPr/>
        </p:nvSpPr>
        <p:spPr bwMode="auto">
          <a:xfrm>
            <a:off x="457200" y="5105400"/>
            <a:ext cx="1393825" cy="727075"/>
          </a:xfrm>
          <a:prstGeom prst="rect">
            <a:avLst/>
          </a:prstGeom>
          <a:solidFill>
            <a:srgbClr val="FFFF66"/>
          </a:solidFill>
          <a:ln w="38100">
            <a:solidFill>
              <a:srgbClr val="000000"/>
            </a:solidFill>
            <a:miter lim="800000"/>
            <a:headEnd/>
            <a:tailEnd/>
          </a:ln>
        </p:spPr>
        <p:txBody>
          <a:bodyPr anchor="ctr"/>
          <a:lstStyle/>
          <a:p>
            <a:pPr algn="ctr" rtl="1" eaLnBrk="0" hangingPunct="0"/>
            <a:r>
              <a:rPr lang="ar-SA" sz="2000" b="1" dirty="0">
                <a:latin typeface="Lotus"/>
              </a:rPr>
              <a:t>فرآينـد </a:t>
            </a:r>
            <a:r>
              <a:rPr lang="fa-IR" sz="2000" b="1" dirty="0" smtClean="0">
                <a:latin typeface="Calibri" pitchFamily="34" charset="0"/>
                <a:cs typeface="Times New Roman" pitchFamily="18" charset="0"/>
              </a:rPr>
              <a:t>د</a:t>
            </a:r>
            <a:endParaRPr lang="en-US" sz="2000" b="1" dirty="0">
              <a:latin typeface="Calibri" pitchFamily="34" charset="0"/>
              <a:cs typeface="Times New Roman" pitchFamily="18" charset="0"/>
            </a:endParaRPr>
          </a:p>
        </p:txBody>
      </p:sp>
      <p:sp>
        <p:nvSpPr>
          <p:cNvPr id="59397" name="Line 14"/>
          <p:cNvSpPr>
            <a:spLocks noChangeShapeType="1"/>
          </p:cNvSpPr>
          <p:nvPr/>
        </p:nvSpPr>
        <p:spPr bwMode="auto">
          <a:xfrm>
            <a:off x="944563" y="4267200"/>
            <a:ext cx="46037" cy="762000"/>
          </a:xfrm>
          <a:prstGeom prst="line">
            <a:avLst/>
          </a:prstGeom>
          <a:noFill/>
          <a:ln w="38100">
            <a:solidFill>
              <a:srgbClr val="00CC00"/>
            </a:solidFill>
            <a:round/>
            <a:headEnd/>
            <a:tailEnd type="triangle" w="med" len="med"/>
          </a:ln>
        </p:spPr>
        <p:txBody>
          <a:bodyPr anchor="ctr"/>
          <a:lstStyle/>
          <a:p>
            <a:endParaRPr lang="en-US"/>
          </a:p>
        </p:txBody>
      </p:sp>
      <p:sp>
        <p:nvSpPr>
          <p:cNvPr id="59398" name="Line 14"/>
          <p:cNvSpPr>
            <a:spLocks noChangeShapeType="1"/>
          </p:cNvSpPr>
          <p:nvPr/>
        </p:nvSpPr>
        <p:spPr bwMode="auto">
          <a:xfrm>
            <a:off x="2057400" y="5410200"/>
            <a:ext cx="914400" cy="46038"/>
          </a:xfrm>
          <a:prstGeom prst="line">
            <a:avLst/>
          </a:prstGeom>
          <a:noFill/>
          <a:ln w="38100">
            <a:solidFill>
              <a:srgbClr val="00CC00"/>
            </a:solidFill>
            <a:round/>
            <a:headEnd/>
            <a:tailEnd type="triangle" w="med" len="med"/>
          </a:ln>
        </p:spPr>
        <p:txBody>
          <a:bodyPr anchor="ctr"/>
          <a:lstStyle/>
          <a:p>
            <a:endParaRPr lang="en-US"/>
          </a:p>
        </p:txBody>
      </p:sp>
      <p:grpSp>
        <p:nvGrpSpPr>
          <p:cNvPr id="3" name="Group 31"/>
          <p:cNvGrpSpPr>
            <a:grpSpLocks/>
          </p:cNvGrpSpPr>
          <p:nvPr/>
        </p:nvGrpSpPr>
        <p:grpSpPr bwMode="auto">
          <a:xfrm>
            <a:off x="8001000" y="914400"/>
            <a:ext cx="990600" cy="439738"/>
            <a:chOff x="219974" y="0"/>
            <a:chExt cx="1913625" cy="439950"/>
          </a:xfrm>
        </p:grpSpPr>
        <p:sp>
          <p:nvSpPr>
            <p:cNvPr id="33" name="Flowchart: Alternate Process 32"/>
            <p:cNvSpPr/>
            <p:nvPr/>
          </p:nvSpPr>
          <p:spPr>
            <a:xfrm>
              <a:off x="219974" y="0"/>
              <a:ext cx="1913625" cy="439950"/>
            </a:xfrm>
            <a:prstGeom prst="flowChartAlternateProcess">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4" name="Flowchart: Alternate Process 4"/>
            <p:cNvSpPr/>
            <p:nvPr/>
          </p:nvSpPr>
          <p:spPr>
            <a:xfrm>
              <a:off x="219974" y="0"/>
              <a:ext cx="1913625" cy="4399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72390" tIns="72390" rIns="72390" bIns="72390" spcCol="1270" anchor="ctr"/>
            <a:lstStyle/>
            <a:p>
              <a:pPr algn="ctr" defTabSz="844550" rtl="1" fontAlgn="auto">
                <a:lnSpc>
                  <a:spcPct val="90000"/>
                </a:lnSpc>
                <a:spcAft>
                  <a:spcPct val="35000"/>
                </a:spcAft>
                <a:defRPr/>
              </a:pPr>
              <a:r>
                <a:rPr lang="fa-IR" sz="1900" b="1" dirty="0"/>
                <a:t>نسخه</a:t>
              </a:r>
              <a:endParaRPr lang="en-US" sz="1900" b="1" dirty="0"/>
            </a:p>
          </p:txBody>
        </p:sp>
      </p:grpSp>
      <p:grpSp>
        <p:nvGrpSpPr>
          <p:cNvPr id="4" name="Group 34"/>
          <p:cNvGrpSpPr>
            <a:grpSpLocks/>
          </p:cNvGrpSpPr>
          <p:nvPr/>
        </p:nvGrpSpPr>
        <p:grpSpPr bwMode="auto">
          <a:xfrm>
            <a:off x="3200400" y="5181600"/>
            <a:ext cx="2382838" cy="439738"/>
            <a:chOff x="28612" y="0"/>
            <a:chExt cx="1196519" cy="439950"/>
          </a:xfrm>
        </p:grpSpPr>
        <p:sp>
          <p:nvSpPr>
            <p:cNvPr id="36" name="Flowchart: Alternate Process 35"/>
            <p:cNvSpPr/>
            <p:nvPr/>
          </p:nvSpPr>
          <p:spPr>
            <a:xfrm>
              <a:off x="66875" y="0"/>
              <a:ext cx="1158256" cy="439950"/>
            </a:xfrm>
            <a:prstGeom prst="flowChartAlternateProcess">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7" name="Flowchart: Alternate Process 4"/>
            <p:cNvSpPr/>
            <p:nvPr/>
          </p:nvSpPr>
          <p:spPr>
            <a:xfrm>
              <a:off x="28612" y="0"/>
              <a:ext cx="1186156" cy="4399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72390" tIns="72390" rIns="72390" bIns="72390" spcCol="1270" anchor="ctr"/>
            <a:lstStyle/>
            <a:p>
              <a:pPr algn="ctr" rtl="1" fontAlgn="auto">
                <a:spcBef>
                  <a:spcPts val="0"/>
                </a:spcBef>
                <a:spcAft>
                  <a:spcPts val="0"/>
                </a:spcAft>
                <a:defRPr/>
              </a:pPr>
              <a:r>
                <a:rPr lang="fa-IR" sz="2000" b="1" dirty="0"/>
                <a:t>برگه نتیجه ی آزمایش</a:t>
              </a:r>
              <a:endParaRPr lang="en-US" sz="2000" b="1" dirty="0"/>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6553200" y="6356350"/>
            <a:ext cx="2133600" cy="365125"/>
          </a:xfrm>
          <a:prstGeom prst="rect">
            <a:avLst/>
          </a:prstGeom>
        </p:spPr>
        <p:txBody>
          <a:bodyPr/>
          <a:lstStyle/>
          <a:p>
            <a:fld id="{BCF2318C-2E1F-4063-9205-46BCC285A5F3}" type="slidenum">
              <a:rPr lang="en-US" smtClean="0"/>
              <a:pPr/>
              <a:t>5</a:t>
            </a:fld>
            <a:endParaRPr lang="en-US" dirty="0"/>
          </a:p>
        </p:txBody>
      </p:sp>
      <p:sp>
        <p:nvSpPr>
          <p:cNvPr id="6" name="TextBox 5"/>
          <p:cNvSpPr txBox="1"/>
          <p:nvPr/>
        </p:nvSpPr>
        <p:spPr>
          <a:xfrm>
            <a:off x="2000232" y="1864243"/>
            <a:ext cx="5715040" cy="923330"/>
          </a:xfrm>
          <a:prstGeom prst="rect">
            <a:avLst/>
          </a:prstGeom>
          <a:noFill/>
        </p:spPr>
        <p:txBody>
          <a:bodyPr wrap="square" rtlCol="0">
            <a:spAutoFit/>
          </a:bodyPr>
          <a:lstStyle/>
          <a:p>
            <a:pPr algn="ctr"/>
            <a:r>
              <a:rPr lang="fa-IR" sz="54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مفهوم کیفیت؟</a:t>
            </a:r>
            <a:endParaRPr lang="en-US" sz="54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pic>
        <p:nvPicPr>
          <p:cNvPr id="13" name="Picture 12" descr="QualitySeal.jpg"/>
          <p:cNvPicPr>
            <a:picLocks noChangeAspect="1"/>
          </p:cNvPicPr>
          <p:nvPr/>
        </p:nvPicPr>
        <p:blipFill>
          <a:blip r:embed="rId2" cstate="print"/>
          <a:stretch>
            <a:fillRect/>
          </a:stretch>
        </p:blipFill>
        <p:spPr>
          <a:xfrm>
            <a:off x="3748097" y="3578755"/>
            <a:ext cx="2038349" cy="2136261"/>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142844" y="1500174"/>
            <a:ext cx="7643866" cy="3773341"/>
          </a:xfrm>
          <a:prstGeom prst="rect">
            <a:avLst/>
          </a:prstGeom>
          <a:noFill/>
          <a:ln w="9525">
            <a:noFill/>
            <a:miter lim="800000"/>
            <a:headEnd/>
            <a:tailEnd/>
          </a:ln>
        </p:spPr>
        <p:txBody>
          <a:bodyPr wrap="square">
            <a:spAutoFit/>
          </a:bodyPr>
          <a:lstStyle/>
          <a:p>
            <a:pPr>
              <a:lnSpc>
                <a:spcPct val="130000"/>
              </a:lnSpc>
            </a:pPr>
            <a:r>
              <a:rPr lang="en-US" sz="3200" b="1" dirty="0">
                <a:solidFill>
                  <a:srgbClr val="336600"/>
                </a:solidFill>
                <a:latin typeface="Cordia New" pitchFamily="34" charset="-34"/>
                <a:cs typeface="Cordia New" pitchFamily="34" charset="-34"/>
              </a:rPr>
              <a:t>Documented, communicated, </a:t>
            </a:r>
            <a:r>
              <a:rPr lang="en-US" sz="3200" b="1" dirty="0" smtClean="0">
                <a:solidFill>
                  <a:srgbClr val="336600"/>
                </a:solidFill>
                <a:latin typeface="Cordia New" pitchFamily="34" charset="-34"/>
                <a:cs typeface="Cordia New" pitchFamily="34" charset="-34"/>
              </a:rPr>
              <a:t>understood, implemented </a:t>
            </a:r>
            <a:endParaRPr lang="en-US" sz="3200" b="1" dirty="0">
              <a:solidFill>
                <a:srgbClr val="336600"/>
              </a:solidFill>
              <a:latin typeface="Cordia New" pitchFamily="34" charset="-34"/>
              <a:cs typeface="Cordia New" pitchFamily="34" charset="-34"/>
            </a:endParaRPr>
          </a:p>
          <a:p>
            <a:pPr>
              <a:lnSpc>
                <a:spcPct val="130000"/>
              </a:lnSpc>
            </a:pPr>
            <a:r>
              <a:rPr lang="en-US" sz="3200" b="1" dirty="0" smtClean="0">
                <a:solidFill>
                  <a:srgbClr val="336600"/>
                </a:solidFill>
                <a:latin typeface="Cordia New" pitchFamily="34" charset="-34"/>
                <a:cs typeface="Cordia New" pitchFamily="34" charset="-34"/>
              </a:rPr>
              <a:t>IQC/EQC</a:t>
            </a:r>
          </a:p>
          <a:p>
            <a:pPr>
              <a:lnSpc>
                <a:spcPct val="130000"/>
              </a:lnSpc>
            </a:pPr>
            <a:r>
              <a:rPr lang="en-US" sz="3200" b="1" dirty="0" smtClean="0">
                <a:solidFill>
                  <a:srgbClr val="336600"/>
                </a:solidFill>
                <a:latin typeface="Cordia New" pitchFamily="34" charset="-34"/>
                <a:cs typeface="Cordia New" pitchFamily="34" charset="-34"/>
              </a:rPr>
              <a:t>Quality policy statement </a:t>
            </a:r>
            <a:endParaRPr lang="en-US" sz="3200" b="1" dirty="0">
              <a:solidFill>
                <a:srgbClr val="336600"/>
              </a:solidFill>
              <a:latin typeface="Cordia New" pitchFamily="34" charset="-34"/>
              <a:cs typeface="Cordia New" pitchFamily="34" charset="-34"/>
            </a:endParaRPr>
          </a:p>
          <a:p>
            <a:pPr>
              <a:lnSpc>
                <a:spcPct val="130000"/>
              </a:lnSpc>
            </a:pPr>
            <a:r>
              <a:rPr lang="en-US" sz="3200" b="1" dirty="0" smtClean="0">
                <a:solidFill>
                  <a:srgbClr val="336600"/>
                </a:solidFill>
                <a:latin typeface="Cordia New" pitchFamily="34" charset="-34"/>
                <a:cs typeface="Cordia New" pitchFamily="34" charset="-34"/>
              </a:rPr>
              <a:t>Quality Manual</a:t>
            </a:r>
            <a:endParaRPr lang="en-US" sz="3200" b="1" dirty="0">
              <a:solidFill>
                <a:srgbClr val="336600"/>
              </a:solidFill>
              <a:latin typeface="Cordia New" pitchFamily="34" charset="-34"/>
              <a:cs typeface="Cordia New" pitchFamily="34" charset="-34"/>
            </a:endParaRPr>
          </a:p>
          <a:p>
            <a:pPr>
              <a:lnSpc>
                <a:spcPct val="130000"/>
              </a:lnSpc>
            </a:pPr>
            <a:r>
              <a:rPr lang="en-US" sz="2400" b="1" dirty="0" smtClean="0">
                <a:solidFill>
                  <a:srgbClr val="336600"/>
                </a:solidFill>
                <a:latin typeface="Cordia New" pitchFamily="34" charset="-34"/>
                <a:cs typeface="Cordia New" pitchFamily="34" charset="-34"/>
              </a:rPr>
              <a:t>(Outline structure of the document, </a:t>
            </a:r>
            <a:r>
              <a:rPr lang="en-US" sz="2400" b="1" dirty="0">
                <a:solidFill>
                  <a:srgbClr val="336600"/>
                </a:solidFill>
                <a:latin typeface="Cordia New" pitchFamily="34" charset="-34"/>
                <a:cs typeface="Cordia New" pitchFamily="34" charset="-34"/>
              </a:rPr>
              <a:t>SOPs, WI, WS, Forms</a:t>
            </a:r>
            <a:r>
              <a:rPr lang="en-US" sz="2400" b="1" dirty="0" smtClean="0">
                <a:solidFill>
                  <a:srgbClr val="336600"/>
                </a:solidFill>
                <a:latin typeface="Cordia New" pitchFamily="34" charset="-34"/>
                <a:cs typeface="Cordia New" pitchFamily="34" charset="-34"/>
              </a:rPr>
              <a:t>)</a:t>
            </a:r>
          </a:p>
          <a:p>
            <a:pPr>
              <a:lnSpc>
                <a:spcPct val="130000"/>
              </a:lnSpc>
            </a:pPr>
            <a:r>
              <a:rPr lang="en-US" sz="3200" b="1" dirty="0" smtClean="0">
                <a:solidFill>
                  <a:srgbClr val="336600"/>
                </a:solidFill>
                <a:latin typeface="Cordia New" pitchFamily="34" charset="-34"/>
                <a:cs typeface="Cordia New" pitchFamily="34" charset="-34"/>
              </a:rPr>
              <a:t>Medical Devices Management</a:t>
            </a:r>
          </a:p>
        </p:txBody>
      </p:sp>
      <p:sp>
        <p:nvSpPr>
          <p:cNvPr id="32771" name="Rectangle 3"/>
          <p:cNvSpPr>
            <a:spLocks noChangeArrowheads="1"/>
          </p:cNvSpPr>
          <p:nvPr/>
        </p:nvSpPr>
        <p:spPr bwMode="auto">
          <a:xfrm>
            <a:off x="899508" y="642918"/>
            <a:ext cx="4408579" cy="646331"/>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1"/>
          </a:gradFill>
          <a:ln w="9525">
            <a:miter lim="800000"/>
            <a:headEnd/>
            <a:tailEnd/>
          </a:ln>
          <a:scene3d>
            <a:camera prst="legacyPerspectiveTopRight"/>
            <a:lightRig rig="legacyFlat3" dir="b"/>
          </a:scene3d>
          <a:sp3d extrusionH="887400" prstMaterial="legacyMatte">
            <a:bevelT w="13500" h="13500" prst="angle"/>
            <a:bevelB w="13500" h="13500" prst="angle"/>
            <a:extrusionClr>
              <a:srgbClr val="FBE4AE"/>
            </a:extrusionClr>
          </a:sp3d>
        </p:spPr>
        <p:txBody>
          <a:bodyPr wrap="none">
            <a:spAutoFit/>
            <a:flatTx/>
          </a:bodyPr>
          <a:lstStyle/>
          <a:p>
            <a:r>
              <a:rPr lang="en-US" sz="3600" b="1" dirty="0"/>
              <a:t>4.2  </a:t>
            </a:r>
            <a:r>
              <a:rPr lang="en-US" sz="3600" b="1" dirty="0" smtClean="0"/>
              <a:t>Quality </a:t>
            </a:r>
            <a:r>
              <a:rPr lang="en-US" sz="3600" b="1" dirty="0"/>
              <a:t>management system</a:t>
            </a:r>
          </a:p>
        </p:txBody>
      </p:sp>
      <p:pic>
        <p:nvPicPr>
          <p:cNvPr id="4" name="Picture 3" descr="QualityManagement.jpg"/>
          <p:cNvPicPr>
            <a:picLocks noChangeAspect="1"/>
          </p:cNvPicPr>
          <p:nvPr/>
        </p:nvPicPr>
        <p:blipFill>
          <a:blip r:embed="rId3" cstate="print"/>
          <a:stretch>
            <a:fillRect/>
          </a:stretch>
        </p:blipFill>
        <p:spPr>
          <a:xfrm>
            <a:off x="6000761" y="2214554"/>
            <a:ext cx="2928957" cy="3929090"/>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8640960" cy="6192688"/>
          </a:xfrm>
        </p:spPr>
        <p:txBody>
          <a:bodyPr/>
          <a:lstStyle/>
          <a:p>
            <a:pPr algn="r" rtl="1"/>
            <a:r>
              <a:rPr lang="fa-IR" sz="4000" b="1" dirty="0" smtClean="0">
                <a:solidFill>
                  <a:srgbClr val="FF0000"/>
                </a:solidFill>
              </a:rPr>
              <a:t>4-2- سیستم مدیریت کیفیت:</a:t>
            </a:r>
            <a:r>
              <a:rPr lang="fa-IR" sz="2800" b="1" dirty="0" smtClean="0"/>
              <a:t/>
            </a:r>
            <a:br>
              <a:rPr lang="fa-IR" sz="2800" b="1" dirty="0" smtClean="0"/>
            </a:br>
            <a:r>
              <a:rPr lang="fa-IR" sz="2800" b="1" dirty="0" smtClean="0"/>
              <a:t>4-2-1- خط مشی ها، فرآیندها، برنامه ها، روش های اجرایی و دستورالعمل ها باید مستند شوند و به اطلاع کلیه کارکنان مربوطه رسانده شوند.</a:t>
            </a:r>
            <a:br>
              <a:rPr lang="fa-IR" sz="2800" b="1" dirty="0" smtClean="0"/>
            </a:br>
            <a:r>
              <a:rPr lang="fa-IR" sz="2800" b="1" dirty="0" smtClean="0"/>
              <a:t>4-2-2- شامل کنترل کیفی داخلی و کنترل کیفی خارجی </a:t>
            </a:r>
            <a:br>
              <a:rPr lang="fa-IR" sz="2800" b="1" dirty="0" smtClean="0"/>
            </a:br>
            <a:r>
              <a:rPr lang="fa-IR" sz="2800" b="1" dirty="0" smtClean="0"/>
              <a:t>4-2-3- خط مشی و اهداف با نظر ریاست تدوین شود و در دسترس باشد.</a:t>
            </a:r>
            <a:br>
              <a:rPr lang="fa-IR" sz="2800" b="1" dirty="0" smtClean="0"/>
            </a:br>
            <a:r>
              <a:rPr lang="fa-IR" sz="2800" b="1" dirty="0" smtClean="0"/>
              <a:t>4-2-4- تدوین نظامنامه</a:t>
            </a:r>
            <a:br>
              <a:rPr lang="fa-IR" sz="2800" b="1" dirty="0" smtClean="0"/>
            </a:br>
            <a:r>
              <a:rPr lang="fa-IR" sz="2800" b="1" dirty="0" smtClean="0"/>
              <a:t>4-2-5- برنامه ای را ایجاد و برقرار کند که به طور مرتب کالیبراسیون  عملکرد تجهیزات و معرف ها را پایش کند و نگهداری تجهیزات نیز انجام گیرد.</a:t>
            </a:r>
            <a:br>
              <a:rPr lang="fa-IR" sz="2800" b="1" dirty="0" smtClean="0"/>
            </a:br>
            <a:endParaRPr lang="en-US" sz="2800" b="1"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381000" y="1219200"/>
            <a:ext cx="8305800" cy="5029200"/>
            <a:chOff x="240" y="768"/>
            <a:chExt cx="5232" cy="3456"/>
          </a:xfrm>
        </p:grpSpPr>
        <p:sp>
          <p:nvSpPr>
            <p:cNvPr id="74758" name="AutoShape 4"/>
            <p:cNvSpPr>
              <a:spLocks noChangeArrowheads="1"/>
            </p:cNvSpPr>
            <p:nvPr/>
          </p:nvSpPr>
          <p:spPr bwMode="auto">
            <a:xfrm>
              <a:off x="240" y="768"/>
              <a:ext cx="4275" cy="3456"/>
            </a:xfrm>
            <a:prstGeom prst="triangle">
              <a:avLst>
                <a:gd name="adj" fmla="val 50000"/>
              </a:avLst>
            </a:prstGeom>
            <a:gradFill rotWithShape="0">
              <a:gsLst>
                <a:gs pos="0">
                  <a:srgbClr val="6699FF"/>
                </a:gs>
                <a:gs pos="100000">
                  <a:srgbClr val="2F4776"/>
                </a:gs>
              </a:gsLst>
              <a:path path="shape">
                <a:fillToRect l="50000" t="50000" r="50000" b="50000"/>
              </a:path>
            </a:gradFill>
            <a:ln w="19050">
              <a:solidFill>
                <a:srgbClr val="000000"/>
              </a:solidFill>
              <a:miter lim="800000"/>
              <a:headEnd/>
              <a:tailEnd/>
            </a:ln>
          </p:spPr>
          <p:txBody>
            <a:bodyPr/>
            <a:lstStyle/>
            <a:p>
              <a:endParaRPr lang="en-US"/>
            </a:p>
          </p:txBody>
        </p:sp>
        <p:sp>
          <p:nvSpPr>
            <p:cNvPr id="74759" name="Text Box 5"/>
            <p:cNvSpPr txBox="1">
              <a:spLocks noChangeArrowheads="1"/>
            </p:cNvSpPr>
            <p:nvPr/>
          </p:nvSpPr>
          <p:spPr bwMode="auto">
            <a:xfrm>
              <a:off x="4342" y="3338"/>
              <a:ext cx="1130" cy="467"/>
            </a:xfrm>
            <a:prstGeom prst="rect">
              <a:avLst/>
            </a:prstGeom>
            <a:solidFill>
              <a:srgbClr val="FFFFFF"/>
            </a:solidFill>
            <a:ln w="9525">
              <a:noFill/>
              <a:miter lim="800000"/>
              <a:headEnd/>
              <a:tailEnd/>
            </a:ln>
          </p:spPr>
          <p:txBody>
            <a:bodyPr lIns="0" tIns="10800" rIns="0" bIns="10800"/>
            <a:lstStyle/>
            <a:p>
              <a:pPr algn="ctr" rtl="1" eaLnBrk="0" hangingPunct="0"/>
              <a:r>
                <a:rPr lang="ar-SA" sz="1600" b="1">
                  <a:latin typeface="Times New Roman (Arabic)" charset="0"/>
                </a:rPr>
                <a:t>جزئيات هر يك از كارها را مشخص مينمايد (چگونه؟)</a:t>
              </a:r>
            </a:p>
          </p:txBody>
        </p:sp>
        <p:sp>
          <p:nvSpPr>
            <p:cNvPr id="74760" name="Text Box 6"/>
            <p:cNvSpPr txBox="1">
              <a:spLocks noChangeArrowheads="1"/>
            </p:cNvSpPr>
            <p:nvPr/>
          </p:nvSpPr>
          <p:spPr bwMode="auto">
            <a:xfrm>
              <a:off x="2975" y="924"/>
              <a:ext cx="1162" cy="424"/>
            </a:xfrm>
            <a:prstGeom prst="rect">
              <a:avLst/>
            </a:prstGeom>
            <a:solidFill>
              <a:srgbClr val="FFFFFF"/>
            </a:solidFill>
            <a:ln w="9525">
              <a:noFill/>
              <a:miter lim="800000"/>
              <a:headEnd/>
              <a:tailEnd/>
            </a:ln>
          </p:spPr>
          <p:txBody>
            <a:bodyPr lIns="0" tIns="10800" rIns="0" bIns="10800"/>
            <a:lstStyle/>
            <a:p>
              <a:pPr algn="ctr" rtl="1" eaLnBrk="0" hangingPunct="0"/>
              <a:r>
                <a:rPr lang="ar-SA" sz="1600" b="1">
                  <a:latin typeface="Times New Roman (Arabic)" charset="0"/>
                </a:rPr>
                <a:t>جهت گيريهاي كلي سازمان</a:t>
              </a:r>
            </a:p>
            <a:p>
              <a:pPr algn="ctr" rtl="1" eaLnBrk="0" hangingPunct="0"/>
              <a:r>
                <a:rPr lang="ar-SA" sz="1600" b="1">
                  <a:latin typeface="Lotus" pitchFamily="2" charset="-78"/>
                </a:rPr>
                <a:t>در مورد كيفيت</a:t>
              </a:r>
            </a:p>
          </p:txBody>
        </p:sp>
        <p:sp>
          <p:nvSpPr>
            <p:cNvPr id="74761" name="Text Box 7"/>
            <p:cNvSpPr txBox="1">
              <a:spLocks noChangeArrowheads="1"/>
            </p:cNvSpPr>
            <p:nvPr/>
          </p:nvSpPr>
          <p:spPr bwMode="auto">
            <a:xfrm>
              <a:off x="3791" y="2430"/>
              <a:ext cx="1623" cy="648"/>
            </a:xfrm>
            <a:prstGeom prst="rect">
              <a:avLst/>
            </a:prstGeom>
            <a:solidFill>
              <a:srgbClr val="FFFFFF"/>
            </a:solidFill>
            <a:ln w="9525">
              <a:noFill/>
              <a:miter lim="800000"/>
              <a:headEnd/>
              <a:tailEnd/>
            </a:ln>
          </p:spPr>
          <p:txBody>
            <a:bodyPr lIns="0" tIns="10800" rIns="0" bIns="10800"/>
            <a:lstStyle/>
            <a:p>
              <a:pPr algn="ctr" rtl="1" eaLnBrk="0" hangingPunct="0"/>
              <a:r>
                <a:rPr lang="ar-SA" sz="1600" b="1">
                  <a:latin typeface="Times New Roman (Arabic)" charset="0"/>
                </a:rPr>
                <a:t>فعاليتهاي بخشهاي سازمان را در استقرار سيستم مديريت كيفيت مشخص ميكند. (چه كسي، چه موقع، چه كاري)</a:t>
              </a:r>
            </a:p>
          </p:txBody>
        </p:sp>
        <p:sp>
          <p:nvSpPr>
            <p:cNvPr id="74762" name="Text Box 8"/>
            <p:cNvSpPr txBox="1">
              <a:spLocks noChangeArrowheads="1"/>
            </p:cNvSpPr>
            <p:nvPr/>
          </p:nvSpPr>
          <p:spPr bwMode="auto">
            <a:xfrm>
              <a:off x="3297" y="1607"/>
              <a:ext cx="1489" cy="581"/>
            </a:xfrm>
            <a:prstGeom prst="rect">
              <a:avLst/>
            </a:prstGeom>
            <a:solidFill>
              <a:srgbClr val="FFFFFF"/>
            </a:solidFill>
            <a:ln w="9525">
              <a:noFill/>
              <a:miter lim="800000"/>
              <a:headEnd/>
              <a:tailEnd/>
            </a:ln>
          </p:spPr>
          <p:txBody>
            <a:bodyPr lIns="0" tIns="10800" rIns="0" bIns="10800"/>
            <a:lstStyle/>
            <a:p>
              <a:pPr algn="ctr" rtl="1" eaLnBrk="0" hangingPunct="0"/>
              <a:r>
                <a:rPr lang="ar-SA" sz="1600" b="1">
                  <a:latin typeface="Times New Roman (Arabic)" charset="0"/>
                </a:rPr>
                <a:t>سيستم كيفيت را بر اساس خط مشي و اهداف بيان شده و استاندارد مرجع توصيف ميكند.</a:t>
              </a:r>
            </a:p>
          </p:txBody>
        </p:sp>
        <p:sp>
          <p:nvSpPr>
            <p:cNvPr id="74763" name="Line 9"/>
            <p:cNvSpPr>
              <a:spLocks noChangeShapeType="1"/>
            </p:cNvSpPr>
            <p:nvPr/>
          </p:nvSpPr>
          <p:spPr bwMode="auto">
            <a:xfrm>
              <a:off x="1902" y="1547"/>
              <a:ext cx="940" cy="0"/>
            </a:xfrm>
            <a:prstGeom prst="line">
              <a:avLst/>
            </a:prstGeom>
            <a:noFill/>
            <a:ln w="19050">
              <a:solidFill>
                <a:srgbClr val="000000"/>
              </a:solidFill>
              <a:round/>
              <a:headEnd/>
              <a:tailEnd/>
            </a:ln>
          </p:spPr>
          <p:txBody>
            <a:bodyPr/>
            <a:lstStyle/>
            <a:p>
              <a:endParaRPr lang="en-US"/>
            </a:p>
          </p:txBody>
        </p:sp>
        <p:sp>
          <p:nvSpPr>
            <p:cNvPr id="74764" name="Line 10"/>
            <p:cNvSpPr>
              <a:spLocks noChangeShapeType="1"/>
            </p:cNvSpPr>
            <p:nvPr/>
          </p:nvSpPr>
          <p:spPr bwMode="auto">
            <a:xfrm>
              <a:off x="914" y="3182"/>
              <a:ext cx="2953" cy="0"/>
            </a:xfrm>
            <a:prstGeom prst="line">
              <a:avLst/>
            </a:prstGeom>
            <a:noFill/>
            <a:ln w="19050">
              <a:solidFill>
                <a:srgbClr val="000000"/>
              </a:solidFill>
              <a:round/>
              <a:headEnd/>
              <a:tailEnd/>
            </a:ln>
          </p:spPr>
          <p:txBody>
            <a:bodyPr/>
            <a:lstStyle/>
            <a:p>
              <a:endParaRPr lang="en-US"/>
            </a:p>
          </p:txBody>
        </p:sp>
        <p:sp>
          <p:nvSpPr>
            <p:cNvPr id="74765" name="Text Box 11"/>
            <p:cNvSpPr txBox="1">
              <a:spLocks noChangeArrowheads="1"/>
            </p:cNvSpPr>
            <p:nvPr/>
          </p:nvSpPr>
          <p:spPr bwMode="auto">
            <a:xfrm>
              <a:off x="2130" y="1163"/>
              <a:ext cx="490" cy="325"/>
            </a:xfrm>
            <a:prstGeom prst="rect">
              <a:avLst/>
            </a:prstGeom>
            <a:noFill/>
            <a:ln w="9525">
              <a:noFill/>
              <a:miter lim="800000"/>
              <a:headEnd/>
              <a:tailEnd/>
            </a:ln>
          </p:spPr>
          <p:txBody>
            <a:bodyPr lIns="0" tIns="10800" rIns="0" bIns="10800"/>
            <a:lstStyle/>
            <a:p>
              <a:pPr algn="ctr" rtl="1" eaLnBrk="0" hangingPunct="0"/>
              <a:r>
                <a:rPr lang="ar-SA" sz="1800" b="1">
                  <a:solidFill>
                    <a:schemeClr val="bg1"/>
                  </a:solidFill>
                  <a:latin typeface="Lotus" pitchFamily="2" charset="-78"/>
                </a:rPr>
                <a:t>خط مشي كيفيت</a:t>
              </a:r>
            </a:p>
          </p:txBody>
        </p:sp>
        <p:sp>
          <p:nvSpPr>
            <p:cNvPr id="74766" name="Text Box 12"/>
            <p:cNvSpPr txBox="1">
              <a:spLocks noChangeArrowheads="1"/>
            </p:cNvSpPr>
            <p:nvPr/>
          </p:nvSpPr>
          <p:spPr bwMode="auto">
            <a:xfrm>
              <a:off x="1863" y="1936"/>
              <a:ext cx="969" cy="177"/>
            </a:xfrm>
            <a:prstGeom prst="rect">
              <a:avLst/>
            </a:prstGeom>
            <a:noFill/>
            <a:ln w="9525">
              <a:noFill/>
              <a:miter lim="800000"/>
              <a:headEnd/>
              <a:tailEnd/>
            </a:ln>
          </p:spPr>
          <p:txBody>
            <a:bodyPr lIns="0" tIns="10800" rIns="0" bIns="10800"/>
            <a:lstStyle/>
            <a:p>
              <a:pPr algn="ctr" rtl="1" eaLnBrk="0" hangingPunct="0"/>
              <a:r>
                <a:rPr lang="ar-SA" sz="2000" b="1">
                  <a:solidFill>
                    <a:schemeClr val="bg1"/>
                  </a:solidFill>
                  <a:latin typeface="Lotus" pitchFamily="2" charset="-78"/>
                </a:rPr>
                <a:t>نظامنامه كيفيت</a:t>
              </a:r>
            </a:p>
          </p:txBody>
        </p:sp>
        <p:sp>
          <p:nvSpPr>
            <p:cNvPr id="74767" name="Text Box 13"/>
            <p:cNvSpPr txBox="1">
              <a:spLocks noChangeArrowheads="1"/>
            </p:cNvSpPr>
            <p:nvPr/>
          </p:nvSpPr>
          <p:spPr bwMode="auto">
            <a:xfrm>
              <a:off x="1655" y="2481"/>
              <a:ext cx="1453" cy="441"/>
            </a:xfrm>
            <a:prstGeom prst="rect">
              <a:avLst/>
            </a:prstGeom>
            <a:noFill/>
            <a:ln w="9525">
              <a:noFill/>
              <a:miter lim="800000"/>
              <a:headEnd/>
              <a:tailEnd/>
            </a:ln>
          </p:spPr>
          <p:txBody>
            <a:bodyPr lIns="0" tIns="10800" rIns="0" bIns="10800"/>
            <a:lstStyle/>
            <a:p>
              <a:pPr algn="ctr" rtl="1" eaLnBrk="0" hangingPunct="0"/>
              <a:r>
                <a:rPr lang="ar-SA" sz="2000" b="1">
                  <a:solidFill>
                    <a:schemeClr val="bg1"/>
                  </a:solidFill>
                  <a:latin typeface="Lotus" pitchFamily="2" charset="-78"/>
                </a:rPr>
                <a:t>روشهاي اجرايي مدون سيستم كيفيت</a:t>
              </a:r>
            </a:p>
          </p:txBody>
        </p:sp>
        <p:sp>
          <p:nvSpPr>
            <p:cNvPr id="74768" name="Text Box 14"/>
            <p:cNvSpPr txBox="1">
              <a:spLocks noChangeArrowheads="1"/>
            </p:cNvSpPr>
            <p:nvPr/>
          </p:nvSpPr>
          <p:spPr bwMode="auto">
            <a:xfrm>
              <a:off x="1009" y="3415"/>
              <a:ext cx="2678" cy="511"/>
            </a:xfrm>
            <a:prstGeom prst="rect">
              <a:avLst/>
            </a:prstGeom>
            <a:noFill/>
            <a:ln w="9525">
              <a:noFill/>
              <a:miter lim="800000"/>
              <a:headEnd/>
              <a:tailEnd/>
            </a:ln>
          </p:spPr>
          <p:txBody>
            <a:bodyPr lIns="0" tIns="10800" rIns="0" bIns="10800"/>
            <a:lstStyle/>
            <a:p>
              <a:pPr algn="ctr" rtl="1" eaLnBrk="0" hangingPunct="0"/>
              <a:r>
                <a:rPr lang="ar-SA" sz="2000" b="1">
                  <a:solidFill>
                    <a:schemeClr val="bg1"/>
                  </a:solidFill>
                  <a:latin typeface="Lotus" pitchFamily="2" charset="-78"/>
                </a:rPr>
                <a:t>ساير مستندات كيفيت </a:t>
              </a:r>
            </a:p>
            <a:p>
              <a:pPr algn="ctr" rtl="1" eaLnBrk="0" hangingPunct="0"/>
              <a:r>
                <a:rPr lang="ar-SA" sz="2000" b="1">
                  <a:solidFill>
                    <a:schemeClr val="bg1"/>
                  </a:solidFill>
                  <a:latin typeface="Lotus" pitchFamily="2" charset="-78"/>
                </a:rPr>
                <a:t>(دستورالعملهاي كاري، فرمها، گزارشها، . . . )</a:t>
              </a:r>
            </a:p>
          </p:txBody>
        </p:sp>
        <p:sp>
          <p:nvSpPr>
            <p:cNvPr id="74769" name="Line 15"/>
            <p:cNvSpPr>
              <a:spLocks noChangeShapeType="1"/>
            </p:cNvSpPr>
            <p:nvPr/>
          </p:nvSpPr>
          <p:spPr bwMode="auto">
            <a:xfrm>
              <a:off x="1436" y="2325"/>
              <a:ext cx="1880" cy="0"/>
            </a:xfrm>
            <a:prstGeom prst="line">
              <a:avLst/>
            </a:prstGeom>
            <a:noFill/>
            <a:ln w="19050">
              <a:solidFill>
                <a:srgbClr val="000000"/>
              </a:solidFill>
              <a:round/>
              <a:headEnd/>
              <a:tailEnd/>
            </a:ln>
          </p:spPr>
          <p:txBody>
            <a:bodyPr/>
            <a:lstStyle/>
            <a:p>
              <a:endParaRPr lang="en-US"/>
            </a:p>
          </p:txBody>
        </p:sp>
      </p:grpSp>
      <p:sp>
        <p:nvSpPr>
          <p:cNvPr id="74755" name="Text Box 17"/>
          <p:cNvSpPr txBox="1">
            <a:spLocks noChangeArrowheads="1"/>
          </p:cNvSpPr>
          <p:nvPr/>
        </p:nvSpPr>
        <p:spPr bwMode="auto">
          <a:xfrm>
            <a:off x="2771800" y="188640"/>
            <a:ext cx="2209800" cy="579438"/>
          </a:xfrm>
          <a:prstGeom prst="rect">
            <a:avLst/>
          </a:prstGeom>
          <a:noFill/>
          <a:ln w="9525">
            <a:noFill/>
            <a:miter lim="800000"/>
            <a:headEnd/>
            <a:tailEnd/>
          </a:ln>
        </p:spPr>
        <p:txBody>
          <a:bodyPr>
            <a:spAutoFit/>
          </a:bodyPr>
          <a:lstStyle/>
          <a:p>
            <a:pPr algn="ctr">
              <a:spcBef>
                <a:spcPct val="50000"/>
              </a:spcBef>
            </a:pPr>
            <a:r>
              <a:rPr lang="ar-SA" sz="3200" b="1" dirty="0">
                <a:solidFill>
                  <a:schemeClr val="accent2"/>
                </a:solidFill>
              </a:rPr>
              <a:t>هرم مستندات</a:t>
            </a:r>
            <a:r>
              <a:rPr lang="ar-SA" dirty="0"/>
              <a:t> </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6"/>
          <p:cNvSpPr>
            <a:spLocks noChangeArrowheads="1"/>
          </p:cNvSpPr>
          <p:nvPr/>
        </p:nvSpPr>
        <p:spPr bwMode="auto">
          <a:xfrm>
            <a:off x="214282" y="1629042"/>
            <a:ext cx="7072362" cy="4228850"/>
          </a:xfrm>
          <a:prstGeom prst="rect">
            <a:avLst/>
          </a:prstGeom>
          <a:noFill/>
          <a:ln w="9525">
            <a:noFill/>
            <a:miter lim="800000"/>
            <a:headEnd/>
            <a:tailEnd/>
          </a:ln>
        </p:spPr>
        <p:txBody>
          <a:bodyPr wrap="square" anchor="ctr">
            <a:spAutoFit/>
          </a:bodyPr>
          <a:lstStyle/>
          <a:p>
            <a:pPr>
              <a:lnSpc>
                <a:spcPct val="120000"/>
              </a:lnSpc>
              <a:buFont typeface="Wingdings" pitchFamily="2" charset="2"/>
              <a:buChar char="Ø"/>
              <a:tabLst>
                <a:tab pos="942975" algn="l"/>
              </a:tabLst>
            </a:pPr>
            <a:r>
              <a:rPr lang="en-US" sz="3200" b="1" dirty="0" smtClean="0">
                <a:solidFill>
                  <a:srgbClr val="336600"/>
                </a:solidFill>
                <a:latin typeface="Cordia New" pitchFamily="34" charset="-34"/>
                <a:cs typeface="Cordia New" pitchFamily="34" charset="-34"/>
              </a:rPr>
              <a:t> procedures </a:t>
            </a:r>
            <a:r>
              <a:rPr lang="en-US" sz="3200" b="1" dirty="0">
                <a:solidFill>
                  <a:srgbClr val="336600"/>
                </a:solidFill>
                <a:latin typeface="Cordia New" pitchFamily="34" charset="-34"/>
                <a:cs typeface="Cordia New" pitchFamily="34" charset="-34"/>
              </a:rPr>
              <a:t>to control all document and information </a:t>
            </a:r>
          </a:p>
          <a:p>
            <a:pPr>
              <a:lnSpc>
                <a:spcPct val="120000"/>
              </a:lnSpc>
              <a:buFont typeface="Wingdings" pitchFamily="2" charset="2"/>
              <a:buChar char="Ø"/>
              <a:tabLst>
                <a:tab pos="942975" algn="l"/>
              </a:tabLst>
            </a:pPr>
            <a:r>
              <a:rPr lang="en-US" sz="3200" b="1" dirty="0" smtClean="0">
                <a:solidFill>
                  <a:srgbClr val="336600"/>
                </a:solidFill>
                <a:latin typeface="Cordia New" pitchFamily="34" charset="-34"/>
                <a:cs typeface="Cordia New" pitchFamily="34" charset="-34"/>
              </a:rPr>
              <a:t> procedures to ensure all documents:</a:t>
            </a:r>
          </a:p>
          <a:p>
            <a:pPr>
              <a:lnSpc>
                <a:spcPct val="120000"/>
              </a:lnSpc>
              <a:tabLst>
                <a:tab pos="942975" algn="l"/>
              </a:tabLst>
            </a:pPr>
            <a:r>
              <a:rPr lang="en-US" sz="3200" b="1" dirty="0" smtClean="0">
                <a:solidFill>
                  <a:srgbClr val="336600"/>
                </a:solidFill>
                <a:latin typeface="Cordia New" pitchFamily="34" charset="-34"/>
                <a:cs typeface="Cordia New" pitchFamily="34" charset="-34"/>
              </a:rPr>
              <a:t>reviewed and approved by authorized personnel prior to issue, available for active use at relevant location, periodically reviewed, revised, obsolete documents, amendment</a:t>
            </a:r>
          </a:p>
          <a:p>
            <a:pPr>
              <a:lnSpc>
                <a:spcPct val="120000"/>
              </a:lnSpc>
              <a:buFont typeface="Wingdings" pitchFamily="2" charset="2"/>
              <a:buChar char="Ø"/>
              <a:tabLst>
                <a:tab pos="942975" algn="l"/>
              </a:tabLst>
            </a:pPr>
            <a:r>
              <a:rPr lang="en-US" sz="3200" b="1" dirty="0" smtClean="0">
                <a:solidFill>
                  <a:srgbClr val="336600"/>
                </a:solidFill>
                <a:latin typeface="Cordia New" pitchFamily="34" charset="-34"/>
                <a:cs typeface="Cordia New" pitchFamily="34" charset="-34"/>
              </a:rPr>
              <a:t> Uniquely identified</a:t>
            </a:r>
          </a:p>
        </p:txBody>
      </p:sp>
      <p:sp>
        <p:nvSpPr>
          <p:cNvPr id="4" name="Rectangle 3"/>
          <p:cNvSpPr>
            <a:spLocks noChangeArrowheads="1"/>
          </p:cNvSpPr>
          <p:nvPr/>
        </p:nvSpPr>
        <p:spPr bwMode="auto">
          <a:xfrm>
            <a:off x="710605" y="714356"/>
            <a:ext cx="3147015" cy="646331"/>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1"/>
          </a:gradFill>
          <a:ln w="9525">
            <a:miter lim="800000"/>
            <a:headEnd/>
            <a:tailEnd/>
          </a:ln>
          <a:scene3d>
            <a:camera prst="legacyPerspectiveTopRight"/>
            <a:lightRig rig="legacyFlat3" dir="b"/>
          </a:scene3d>
          <a:sp3d extrusionH="887400" prstMaterial="legacyMatte">
            <a:bevelT w="13500" h="13500" prst="angle"/>
            <a:bevelB w="13500" h="13500" prst="angle"/>
            <a:extrusionClr>
              <a:srgbClr val="FBE4AE"/>
            </a:extrusionClr>
          </a:sp3d>
        </p:spPr>
        <p:txBody>
          <a:bodyPr wrap="none">
            <a:spAutoFit/>
            <a:flatTx/>
          </a:bodyPr>
          <a:lstStyle/>
          <a:p>
            <a:r>
              <a:rPr lang="en-US" sz="3600" b="1" dirty="0" smtClean="0"/>
              <a:t>4.3  Document Control</a:t>
            </a:r>
            <a:endParaRPr lang="en-US" sz="3600" b="1" dirty="0"/>
          </a:p>
        </p:txBody>
      </p:sp>
      <p:pic>
        <p:nvPicPr>
          <p:cNvPr id="6" name="Picture 5" descr="resource.jpg"/>
          <p:cNvPicPr>
            <a:picLocks noChangeAspect="1"/>
          </p:cNvPicPr>
          <p:nvPr/>
        </p:nvPicPr>
        <p:blipFill>
          <a:blip r:embed="rId3" cstate="print"/>
          <a:stretch>
            <a:fillRect/>
          </a:stretch>
        </p:blipFill>
        <p:spPr>
          <a:xfrm>
            <a:off x="7286644" y="1471621"/>
            <a:ext cx="1571636" cy="4529147"/>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60648"/>
            <a:ext cx="8640960" cy="6192688"/>
          </a:xfrm>
        </p:spPr>
        <p:txBody>
          <a:bodyPr/>
          <a:lstStyle/>
          <a:p>
            <a:pPr algn="r" rtl="1"/>
            <a:r>
              <a:rPr lang="fa-IR" sz="4000" b="1" dirty="0" smtClean="0">
                <a:solidFill>
                  <a:srgbClr val="FF0000"/>
                </a:solidFill>
              </a:rPr>
              <a:t>4-3- کنترل مدارک:</a:t>
            </a:r>
            <a:r>
              <a:rPr lang="fa-IR" sz="2800" b="1" dirty="0" smtClean="0"/>
              <a:t/>
            </a:r>
            <a:br>
              <a:rPr lang="fa-IR" sz="2800" b="1" dirty="0" smtClean="0"/>
            </a:br>
            <a:r>
              <a:rPr lang="fa-IR" sz="2800" b="1" dirty="0" smtClean="0"/>
              <a:t>4-2-1- خط مشی ها، فرآیندها، برنامه ها، روش های اجرایی و دستورالعمل ها باید مستند شوند و به اطلاع کلیه کارکنان مربوطه رسانده شوند.</a:t>
            </a:r>
            <a:br>
              <a:rPr lang="fa-IR" sz="2800" b="1" dirty="0" smtClean="0"/>
            </a:br>
            <a:r>
              <a:rPr lang="fa-IR" sz="2800" b="1" dirty="0" smtClean="0"/>
              <a:t>4-2-2- شامل کنترل کیفی داخلی و کنترل کیفی خارجی </a:t>
            </a:r>
            <a:br>
              <a:rPr lang="fa-IR" sz="2800" b="1" dirty="0" smtClean="0"/>
            </a:br>
            <a:r>
              <a:rPr lang="fa-IR" sz="2800" b="1" dirty="0" smtClean="0"/>
              <a:t>4-2-3- خط مشی و اهداف با نظر ریاست تدوین شود و در دسترس باشد.</a:t>
            </a:r>
            <a:br>
              <a:rPr lang="fa-IR" sz="2800" b="1" dirty="0" smtClean="0"/>
            </a:br>
            <a:r>
              <a:rPr lang="fa-IR" sz="2800" b="1" dirty="0" smtClean="0"/>
              <a:t>4-2-4- تدوین نظامنامه</a:t>
            </a:r>
            <a:br>
              <a:rPr lang="fa-IR" sz="2800" b="1" dirty="0" smtClean="0"/>
            </a:br>
            <a:r>
              <a:rPr lang="fa-IR" sz="2800" b="1" dirty="0" smtClean="0"/>
              <a:t>4-2-5- برنامه ای را ایجاد و برقرار کند که به طور مرتب کالیبراسیون  عملکرد تجهیزات و معرف ها را پایش کند و نگهداری تجهیزات نیز انجام گیرد.</a:t>
            </a:r>
            <a:br>
              <a:rPr lang="fa-IR" sz="2800" b="1" dirty="0" smtClean="0"/>
            </a:br>
            <a:endParaRPr lang="en-US" sz="2800" b="1"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457200" y="274638"/>
          <a:ext cx="8229600" cy="6583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Table 3"/>
          <p:cNvGraphicFramePr>
            <a:graphicFrameLocks noGrp="1"/>
          </p:cNvGraphicFramePr>
          <p:nvPr/>
        </p:nvGraphicFramePr>
        <p:xfrm>
          <a:off x="1475656" y="3933056"/>
          <a:ext cx="6096000" cy="2072640"/>
        </p:xfrm>
        <a:graphic>
          <a:graphicData uri="http://schemas.openxmlformats.org/drawingml/2006/table">
            <a:tbl>
              <a:tblPr firstRow="1" bandRow="1">
                <a:tableStyleId>{21E4AEA4-8DFA-4A89-87EB-49C32662AFE0}</a:tableStyleId>
              </a:tblPr>
              <a:tblGrid>
                <a:gridCol w="6096000"/>
              </a:tblGrid>
              <a:tr h="370840">
                <a:tc>
                  <a:txBody>
                    <a:bodyPr/>
                    <a:lstStyle/>
                    <a:p>
                      <a:pPr algn="ctr" rtl="1"/>
                      <a:r>
                        <a:rPr lang="fa-IR" b="1" i="1" dirty="0" smtClean="0"/>
                        <a:t>اهداف مستند سازی</a:t>
                      </a:r>
                      <a:endParaRPr lang="en-US" b="1" i="1" dirty="0"/>
                    </a:p>
                  </a:txBody>
                  <a:tcPr anchor="ctr"/>
                </a:tc>
              </a:tr>
              <a:tr h="370840">
                <a:tc>
                  <a:txBody>
                    <a:bodyPr/>
                    <a:lstStyle/>
                    <a:p>
                      <a:pPr algn="ctr" rtl="1"/>
                      <a:r>
                        <a:rPr lang="fa-IR" b="1" i="1" dirty="0" smtClean="0"/>
                        <a:t>1- داد و ستد اطلاعات</a:t>
                      </a:r>
                      <a:r>
                        <a:rPr lang="fa-IR" b="1" i="1" baseline="0" dirty="0" smtClean="0"/>
                        <a:t> </a:t>
                      </a:r>
                      <a:endParaRPr lang="en-US" b="1" i="1" dirty="0"/>
                    </a:p>
                  </a:txBody>
                  <a:tcPr anchor="ctr"/>
                </a:tc>
              </a:tr>
              <a:tr h="370840">
                <a:tc>
                  <a:txBody>
                    <a:bodyPr/>
                    <a:lstStyle/>
                    <a:p>
                      <a:pPr algn="ctr" rtl="1"/>
                      <a:r>
                        <a:rPr lang="fa-IR" b="1" i="1" dirty="0" smtClean="0"/>
                        <a:t>2- شواهدی دال بر اجرای واقعی آنچه که طرح ریزی شده است</a:t>
                      </a:r>
                      <a:endParaRPr lang="en-US" b="1" i="1" dirty="0"/>
                    </a:p>
                  </a:txBody>
                  <a:tcPr anchor="ctr"/>
                </a:tc>
              </a:tr>
              <a:tr h="370840">
                <a:tc>
                  <a:txBody>
                    <a:bodyPr/>
                    <a:lstStyle/>
                    <a:p>
                      <a:pPr algn="ctr" rtl="1"/>
                      <a:r>
                        <a:rPr lang="fa-IR" b="1" i="1" dirty="0" smtClean="0"/>
                        <a:t>3- تسهیم دانش</a:t>
                      </a:r>
                      <a:endParaRPr lang="en-US" b="1" i="1" dirty="0"/>
                    </a:p>
                  </a:txBody>
                  <a:tcPr anchor="ctr"/>
                </a:tc>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loud Callout 8"/>
          <p:cNvSpPr/>
          <p:nvPr/>
        </p:nvSpPr>
        <p:spPr bwMode="auto">
          <a:xfrm>
            <a:off x="1714480" y="1428736"/>
            <a:ext cx="5143536" cy="1785950"/>
          </a:xfrm>
          <a:prstGeom prst="cloud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ngsana New" pitchFamily="18" charset="-34"/>
              <a:cs typeface="Angsana New" pitchFamily="18" charset="-34"/>
            </a:endParaRPr>
          </a:p>
        </p:txBody>
      </p:sp>
      <p:sp>
        <p:nvSpPr>
          <p:cNvPr id="10" name="TextBox 9"/>
          <p:cNvSpPr txBox="1"/>
          <p:nvPr/>
        </p:nvSpPr>
        <p:spPr>
          <a:xfrm>
            <a:off x="2571736" y="1857364"/>
            <a:ext cx="3000396" cy="1107996"/>
          </a:xfrm>
          <a:prstGeom prst="rect">
            <a:avLst/>
          </a:prstGeom>
          <a:noFill/>
        </p:spPr>
        <p:txBody>
          <a:bodyPr wrap="square" rtlCol="0">
            <a:spAutoFit/>
          </a:bodyPr>
          <a:lstStyle/>
          <a:p>
            <a:pPr algn="ctr"/>
            <a:r>
              <a:rPr lang="en-US" sz="6600" dirty="0" smtClean="0">
                <a:solidFill>
                  <a:srgbClr val="FFFF00"/>
                </a:solidFill>
                <a:effectLst>
                  <a:outerShdw blurRad="38100" dist="38100" dir="2700000" algn="tl">
                    <a:srgbClr val="000000">
                      <a:alpha val="43137"/>
                    </a:srgbClr>
                  </a:outerShdw>
                </a:effectLst>
              </a:rPr>
              <a:t>G</a:t>
            </a:r>
            <a:endParaRPr lang="en-US" sz="4400" dirty="0">
              <a:solidFill>
                <a:srgbClr val="FFFF00"/>
              </a:solidFill>
              <a:effectLst>
                <a:outerShdw blurRad="38100" dist="38100" dir="2700000" algn="tl">
                  <a:srgbClr val="000000">
                    <a:alpha val="43137"/>
                  </a:srgbClr>
                </a:outerShdw>
              </a:effectLst>
            </a:endParaRPr>
          </a:p>
        </p:txBody>
      </p:sp>
      <p:sp>
        <p:nvSpPr>
          <p:cNvPr id="7" name="Text Box 2"/>
          <p:cNvSpPr txBox="1">
            <a:spLocks noChangeArrowheads="1"/>
          </p:cNvSpPr>
          <p:nvPr/>
        </p:nvSpPr>
        <p:spPr bwMode="auto">
          <a:xfrm>
            <a:off x="179388" y="260350"/>
            <a:ext cx="8640762" cy="641350"/>
          </a:xfrm>
          <a:prstGeom prst="rect">
            <a:avLst/>
          </a:prstGeom>
          <a:noFill/>
          <a:ln w="9525">
            <a:noFill/>
            <a:miter lim="800000"/>
            <a:headEnd/>
            <a:tailEnd/>
          </a:ln>
        </p:spPr>
        <p:txBody>
          <a:bodyPr>
            <a:spAutoFit/>
          </a:bodyPr>
          <a:lstStyle/>
          <a:p>
            <a:pPr>
              <a:spcBef>
                <a:spcPct val="50000"/>
              </a:spcBef>
            </a:pPr>
            <a:r>
              <a:rPr lang="en-US" sz="3600" b="1" dirty="0">
                <a:solidFill>
                  <a:srgbClr val="C00000"/>
                </a:solidFill>
              </a:rPr>
              <a:t>Clause 4. Management requirements</a:t>
            </a:r>
          </a:p>
        </p:txBody>
      </p:sp>
      <p:pic>
        <p:nvPicPr>
          <p:cNvPr id="11" name="Picture 10" descr="MANAGEMENT.bmp"/>
          <p:cNvPicPr>
            <a:picLocks noChangeAspect="1"/>
          </p:cNvPicPr>
          <p:nvPr/>
        </p:nvPicPr>
        <p:blipFill>
          <a:blip r:embed="rId3" cstate="print"/>
          <a:stretch>
            <a:fillRect/>
          </a:stretch>
        </p:blipFill>
        <p:spPr>
          <a:xfrm>
            <a:off x="428596" y="3804069"/>
            <a:ext cx="8001056" cy="2053823"/>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5"/>
          <p:cNvSpPr>
            <a:spLocks noChangeArrowheads="1"/>
          </p:cNvSpPr>
          <p:nvPr/>
        </p:nvSpPr>
        <p:spPr bwMode="auto">
          <a:xfrm>
            <a:off x="214282" y="2088901"/>
            <a:ext cx="5690982" cy="2554545"/>
          </a:xfrm>
          <a:prstGeom prst="rect">
            <a:avLst/>
          </a:prstGeom>
          <a:noFill/>
          <a:ln w="9525">
            <a:noFill/>
            <a:miter lim="800000"/>
            <a:headEnd/>
            <a:tailEnd/>
          </a:ln>
        </p:spPr>
        <p:txBody>
          <a:bodyPr wrap="none" anchor="ctr">
            <a:spAutoFit/>
          </a:bodyPr>
          <a:lstStyle/>
          <a:p>
            <a:pPr>
              <a:buFontTx/>
              <a:buChar char="•"/>
            </a:pPr>
            <a:r>
              <a:rPr lang="en-US" sz="3200" b="1" dirty="0">
                <a:solidFill>
                  <a:srgbClr val="336600"/>
                </a:solidFill>
                <a:latin typeface="Cordia New" pitchFamily="34" charset="-34"/>
                <a:cs typeface="Cordia New" pitchFamily="34" charset="-34"/>
              </a:rPr>
              <a:t> procedures </a:t>
            </a:r>
          </a:p>
          <a:p>
            <a:pPr>
              <a:buFontTx/>
              <a:buChar char="•"/>
            </a:pPr>
            <a:r>
              <a:rPr lang="en-US" sz="3200" b="1" dirty="0">
                <a:solidFill>
                  <a:srgbClr val="336600"/>
                </a:solidFill>
                <a:latin typeface="Cordia New" pitchFamily="34" charset="-34"/>
                <a:cs typeface="Cordia New" pitchFamily="34" charset="-34"/>
              </a:rPr>
              <a:t> </a:t>
            </a:r>
            <a:r>
              <a:rPr lang="en-US" sz="3200" b="1" dirty="0" smtClean="0">
                <a:solidFill>
                  <a:srgbClr val="336600"/>
                </a:solidFill>
                <a:latin typeface="Cordia New" pitchFamily="34" charset="-34"/>
                <a:cs typeface="Cordia New" pitchFamily="34" charset="-34"/>
              </a:rPr>
              <a:t>records shall be maintained</a:t>
            </a:r>
            <a:endParaRPr lang="en-US" sz="3200" b="1" dirty="0">
              <a:solidFill>
                <a:srgbClr val="336600"/>
              </a:solidFill>
              <a:latin typeface="Cordia New" pitchFamily="34" charset="-34"/>
              <a:cs typeface="Cordia New" pitchFamily="34" charset="-34"/>
            </a:endParaRPr>
          </a:p>
          <a:p>
            <a:pPr>
              <a:buFontTx/>
              <a:buChar char="•"/>
            </a:pPr>
            <a:r>
              <a:rPr lang="en-US" sz="3200" b="1" dirty="0">
                <a:solidFill>
                  <a:srgbClr val="336600"/>
                </a:solidFill>
                <a:latin typeface="Cordia New" pitchFamily="34" charset="-34"/>
                <a:cs typeface="Cordia New" pitchFamily="34" charset="-34"/>
              </a:rPr>
              <a:t> cover any work referred by the lab</a:t>
            </a:r>
          </a:p>
          <a:p>
            <a:pPr>
              <a:buFontTx/>
              <a:buChar char="•"/>
            </a:pPr>
            <a:r>
              <a:rPr lang="en-US" sz="3200" b="1" dirty="0">
                <a:solidFill>
                  <a:srgbClr val="336600"/>
                </a:solidFill>
                <a:latin typeface="Cordia New" pitchFamily="34" charset="-34"/>
                <a:cs typeface="Cordia New" pitchFamily="34" charset="-34"/>
              </a:rPr>
              <a:t> informed of any deviation from the contract</a:t>
            </a:r>
          </a:p>
          <a:p>
            <a:pPr>
              <a:buFontTx/>
              <a:buChar char="•"/>
            </a:pPr>
            <a:r>
              <a:rPr lang="en-US" sz="3200" b="1" dirty="0" smtClean="0">
                <a:solidFill>
                  <a:srgbClr val="336600"/>
                </a:solidFill>
                <a:latin typeface="Cordia New" pitchFamily="34" charset="-34"/>
                <a:cs typeface="Cordia New" pitchFamily="34" charset="-34"/>
              </a:rPr>
              <a:t> amendments </a:t>
            </a:r>
            <a:endParaRPr lang="en-US" sz="3200" b="1" dirty="0">
              <a:solidFill>
                <a:srgbClr val="336600"/>
              </a:solidFill>
              <a:latin typeface="Cordia New" pitchFamily="34" charset="-34"/>
              <a:cs typeface="Cordia New" pitchFamily="34" charset="-34"/>
            </a:endParaRPr>
          </a:p>
        </p:txBody>
      </p:sp>
      <p:sp>
        <p:nvSpPr>
          <p:cNvPr id="4" name="Rectangle 3"/>
          <p:cNvSpPr>
            <a:spLocks noChangeArrowheads="1"/>
          </p:cNvSpPr>
          <p:nvPr/>
        </p:nvSpPr>
        <p:spPr bwMode="auto">
          <a:xfrm>
            <a:off x="385137" y="714356"/>
            <a:ext cx="3272050" cy="646331"/>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1"/>
          </a:gradFill>
          <a:ln w="9525">
            <a:miter lim="800000"/>
            <a:headEnd/>
            <a:tailEnd/>
          </a:ln>
          <a:scene3d>
            <a:camera prst="legacyPerspectiveTopRight"/>
            <a:lightRig rig="legacyFlat3" dir="b"/>
          </a:scene3d>
          <a:sp3d extrusionH="887400" prstMaterial="legacyMatte">
            <a:bevelT w="13500" h="13500" prst="angle"/>
            <a:bevelB w="13500" h="13500" prst="angle"/>
            <a:extrusionClr>
              <a:srgbClr val="FBE4AE"/>
            </a:extrusionClr>
          </a:sp3d>
        </p:spPr>
        <p:txBody>
          <a:bodyPr wrap="none">
            <a:spAutoFit/>
            <a:flatTx/>
          </a:bodyPr>
          <a:lstStyle/>
          <a:p>
            <a:r>
              <a:rPr lang="en-US" sz="3600" b="1" dirty="0" smtClean="0"/>
              <a:t>4.4  Review of contracts</a:t>
            </a:r>
            <a:endParaRPr lang="en-US" sz="3600" b="1" dirty="0"/>
          </a:p>
        </p:txBody>
      </p:sp>
      <p:pic>
        <p:nvPicPr>
          <p:cNvPr id="5" name="Picture 4" descr="Contract-with-fine-print.gif"/>
          <p:cNvPicPr>
            <a:picLocks noChangeAspect="1"/>
          </p:cNvPicPr>
          <p:nvPr/>
        </p:nvPicPr>
        <p:blipFill>
          <a:blip r:embed="rId3" cstate="print"/>
          <a:stretch>
            <a:fillRect/>
          </a:stretch>
        </p:blipFill>
        <p:spPr>
          <a:xfrm>
            <a:off x="5667406" y="1666886"/>
            <a:ext cx="3333750" cy="3333750"/>
          </a:xfrm>
          <a:prstGeom prst="rect">
            <a:avLst/>
          </a:prstGeo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ChangeArrowheads="1"/>
          </p:cNvSpPr>
          <p:nvPr/>
        </p:nvSpPr>
        <p:spPr bwMode="auto">
          <a:xfrm>
            <a:off x="214282" y="1911859"/>
            <a:ext cx="8856662" cy="3046988"/>
          </a:xfrm>
          <a:prstGeom prst="rect">
            <a:avLst/>
          </a:prstGeom>
          <a:noFill/>
          <a:ln w="9525">
            <a:noFill/>
            <a:miter lim="800000"/>
            <a:headEnd/>
            <a:tailEnd/>
          </a:ln>
        </p:spPr>
        <p:txBody>
          <a:bodyPr anchor="ctr">
            <a:spAutoFit/>
          </a:bodyPr>
          <a:lstStyle/>
          <a:p>
            <a:pPr>
              <a:buFontTx/>
              <a:buChar char="•"/>
            </a:pPr>
            <a:r>
              <a:rPr lang="en-US" sz="3200" b="1" dirty="0">
                <a:solidFill>
                  <a:srgbClr val="336600"/>
                </a:solidFill>
                <a:latin typeface="Cordia New" pitchFamily="34" charset="-34"/>
                <a:cs typeface="Cordia New" pitchFamily="34" charset="-34"/>
              </a:rPr>
              <a:t> procedure for evaluating and selecting referral </a:t>
            </a:r>
            <a:r>
              <a:rPr lang="en-US" sz="3200" b="1" dirty="0" smtClean="0">
                <a:solidFill>
                  <a:srgbClr val="336600"/>
                </a:solidFill>
                <a:latin typeface="Cordia New" pitchFamily="34" charset="-34"/>
                <a:cs typeface="Cordia New" pitchFamily="34" charset="-34"/>
              </a:rPr>
              <a:t>lab &amp; consultants </a:t>
            </a:r>
            <a:endParaRPr lang="en-US" sz="3200" b="1" dirty="0">
              <a:solidFill>
                <a:srgbClr val="336600"/>
              </a:solidFill>
              <a:latin typeface="Cordia New" pitchFamily="34" charset="-34"/>
              <a:cs typeface="Cordia New" pitchFamily="34" charset="-34"/>
            </a:endParaRPr>
          </a:p>
          <a:p>
            <a:pPr>
              <a:buFontTx/>
              <a:buChar char="•"/>
            </a:pPr>
            <a:r>
              <a:rPr lang="en-US" sz="3200" b="1" dirty="0">
                <a:solidFill>
                  <a:srgbClr val="336600"/>
                </a:solidFill>
                <a:latin typeface="Cordia New" pitchFamily="34" charset="-34"/>
                <a:cs typeface="Cordia New" pitchFamily="34" charset="-34"/>
              </a:rPr>
              <a:t> selecting and monitoring the quality of referral lab </a:t>
            </a:r>
          </a:p>
          <a:p>
            <a:pPr>
              <a:buFontTx/>
              <a:buChar char="•"/>
            </a:pPr>
            <a:r>
              <a:rPr lang="en-US" sz="3200" b="1" dirty="0">
                <a:solidFill>
                  <a:srgbClr val="336600"/>
                </a:solidFill>
                <a:latin typeface="Cordia New" pitchFamily="34" charset="-34"/>
                <a:cs typeface="Cordia New" pitchFamily="34" charset="-34"/>
              </a:rPr>
              <a:t> reviewed periodically register of all referral lab</a:t>
            </a:r>
            <a:r>
              <a:rPr lang="en-US" sz="3200" b="1" dirty="0" smtClean="0">
                <a:solidFill>
                  <a:srgbClr val="336600"/>
                </a:solidFill>
                <a:latin typeface="Cordia New" pitchFamily="34" charset="-34"/>
                <a:cs typeface="Cordia New" pitchFamily="34" charset="-34"/>
              </a:rPr>
              <a:t>, no </a:t>
            </a:r>
            <a:r>
              <a:rPr lang="en-US" sz="3200" b="1" dirty="0">
                <a:solidFill>
                  <a:srgbClr val="336600"/>
                </a:solidFill>
                <a:latin typeface="Cordia New" pitchFamily="34" charset="-34"/>
                <a:cs typeface="Cordia New" pitchFamily="34" charset="-34"/>
              </a:rPr>
              <a:t>conflict of interest</a:t>
            </a:r>
          </a:p>
          <a:p>
            <a:pPr>
              <a:buFontTx/>
              <a:buChar char="•"/>
            </a:pPr>
            <a:r>
              <a:rPr lang="en-US" sz="3200" b="1" dirty="0">
                <a:solidFill>
                  <a:srgbClr val="336600"/>
                </a:solidFill>
                <a:latin typeface="Cordia New" pitchFamily="34" charset="-34"/>
                <a:cs typeface="Cordia New" pitchFamily="34" charset="-34"/>
              </a:rPr>
              <a:t> maintained </a:t>
            </a:r>
            <a:r>
              <a:rPr lang="en-US" sz="3200" b="1" dirty="0" smtClean="0">
                <a:solidFill>
                  <a:srgbClr val="336600"/>
                </a:solidFill>
                <a:latin typeface="Cordia New" pitchFamily="34" charset="-34"/>
                <a:cs typeface="Cordia New" pitchFamily="34" charset="-34"/>
              </a:rPr>
              <a:t>records</a:t>
            </a:r>
          </a:p>
          <a:p>
            <a:pPr>
              <a:buFontTx/>
              <a:buChar char="•"/>
            </a:pPr>
            <a:r>
              <a:rPr lang="en-US" sz="3200" b="1" dirty="0" smtClean="0">
                <a:solidFill>
                  <a:srgbClr val="336600"/>
                </a:solidFill>
                <a:latin typeface="Cordia New" pitchFamily="34" charset="-34"/>
                <a:cs typeface="Cordia New" pitchFamily="34" charset="-34"/>
              </a:rPr>
              <a:t> a register of all referral laboratories</a:t>
            </a:r>
            <a:endParaRPr lang="en-US" sz="3200" b="1" dirty="0">
              <a:solidFill>
                <a:srgbClr val="336600"/>
              </a:solidFill>
              <a:latin typeface="Cordia New" pitchFamily="34" charset="-34"/>
              <a:cs typeface="Cordia New" pitchFamily="34" charset="-34"/>
            </a:endParaRPr>
          </a:p>
          <a:p>
            <a:pPr>
              <a:buFontTx/>
              <a:buChar char="•"/>
            </a:pPr>
            <a:r>
              <a:rPr lang="en-US" sz="3200" b="1" dirty="0">
                <a:solidFill>
                  <a:srgbClr val="336600"/>
                </a:solidFill>
                <a:latin typeface="Cordia New" pitchFamily="34" charset="-34"/>
                <a:cs typeface="Cordia New" pitchFamily="34" charset="-34"/>
              </a:rPr>
              <a:t> </a:t>
            </a:r>
            <a:r>
              <a:rPr lang="en-US" sz="3200" b="1" dirty="0" smtClean="0">
                <a:solidFill>
                  <a:srgbClr val="336600"/>
                </a:solidFill>
                <a:latin typeface="Cordia New" pitchFamily="34" charset="-34"/>
                <a:cs typeface="Cordia New" pitchFamily="34" charset="-34"/>
              </a:rPr>
              <a:t>referring laboratory and not the referral laboratory</a:t>
            </a:r>
          </a:p>
        </p:txBody>
      </p:sp>
      <p:sp>
        <p:nvSpPr>
          <p:cNvPr id="4" name="Rectangle 3"/>
          <p:cNvSpPr>
            <a:spLocks noChangeArrowheads="1"/>
          </p:cNvSpPr>
          <p:nvPr/>
        </p:nvSpPr>
        <p:spPr bwMode="auto">
          <a:xfrm>
            <a:off x="385137" y="714356"/>
            <a:ext cx="5270995" cy="646331"/>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1"/>
          </a:gradFill>
          <a:ln w="9525">
            <a:miter lim="800000"/>
            <a:headEnd/>
            <a:tailEnd/>
          </a:ln>
          <a:scene3d>
            <a:camera prst="legacyPerspectiveTopRight"/>
            <a:lightRig rig="legacyFlat3" dir="b"/>
          </a:scene3d>
          <a:sp3d extrusionH="887400" prstMaterial="legacyMatte">
            <a:bevelT w="13500" h="13500" prst="angle"/>
            <a:bevelB w="13500" h="13500" prst="angle"/>
            <a:extrusionClr>
              <a:srgbClr val="FBE4AE"/>
            </a:extrusionClr>
          </a:sp3d>
        </p:spPr>
        <p:txBody>
          <a:bodyPr wrap="none">
            <a:spAutoFit/>
            <a:flatTx/>
          </a:bodyPr>
          <a:lstStyle/>
          <a:p>
            <a:pPr>
              <a:defRPr/>
            </a:pPr>
            <a:r>
              <a:rPr lang="en-US" sz="3600" b="1" dirty="0" smtClean="0"/>
              <a:t>4.5 Examination by referral laboratory</a:t>
            </a:r>
          </a:p>
        </p:txBody>
      </p:sp>
      <p:pic>
        <p:nvPicPr>
          <p:cNvPr id="5" name="Picture 4" descr="lab.jpg"/>
          <p:cNvPicPr>
            <a:picLocks noChangeAspect="1"/>
          </p:cNvPicPr>
          <p:nvPr/>
        </p:nvPicPr>
        <p:blipFill>
          <a:blip r:embed="rId3" cstate="print"/>
          <a:stretch>
            <a:fillRect/>
          </a:stretch>
        </p:blipFill>
        <p:spPr>
          <a:xfrm>
            <a:off x="7072330" y="3571876"/>
            <a:ext cx="1644299" cy="2714644"/>
          </a:xfrm>
          <a:prstGeom prst="rect">
            <a:avLst/>
          </a:prstGeom>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5"/>
          <p:cNvSpPr>
            <a:spLocks noChangeArrowheads="1"/>
          </p:cNvSpPr>
          <p:nvPr/>
        </p:nvSpPr>
        <p:spPr bwMode="auto">
          <a:xfrm>
            <a:off x="383931" y="1731711"/>
            <a:ext cx="7295587" cy="2554545"/>
          </a:xfrm>
          <a:prstGeom prst="rect">
            <a:avLst/>
          </a:prstGeom>
          <a:noFill/>
          <a:ln w="9525">
            <a:noFill/>
            <a:miter lim="800000"/>
            <a:headEnd/>
            <a:tailEnd/>
          </a:ln>
        </p:spPr>
        <p:txBody>
          <a:bodyPr wrap="none" anchor="ctr">
            <a:spAutoFit/>
          </a:bodyPr>
          <a:lstStyle/>
          <a:p>
            <a:pPr>
              <a:buFontTx/>
              <a:buChar char="•"/>
            </a:pPr>
            <a:r>
              <a:rPr lang="en-US" sz="3200" b="1" dirty="0">
                <a:solidFill>
                  <a:srgbClr val="336600"/>
                </a:solidFill>
                <a:latin typeface="Cordia New" pitchFamily="34" charset="-34"/>
                <a:cs typeface="Cordia New" pitchFamily="34" charset="-34"/>
              </a:rPr>
              <a:t> policies and procedures for purchase external services. </a:t>
            </a:r>
          </a:p>
          <a:p>
            <a:pPr>
              <a:buFontTx/>
              <a:buChar char="•"/>
            </a:pPr>
            <a:r>
              <a:rPr lang="en-US" sz="3200" b="1" dirty="0">
                <a:solidFill>
                  <a:srgbClr val="336600"/>
                </a:solidFill>
                <a:latin typeface="Cordia New" pitchFamily="34" charset="-34"/>
                <a:cs typeface="Cordia New" pitchFamily="34" charset="-34"/>
              </a:rPr>
              <a:t> verified </a:t>
            </a:r>
            <a:r>
              <a:rPr lang="en-US" sz="3200" b="1" dirty="0" smtClean="0">
                <a:solidFill>
                  <a:srgbClr val="336600"/>
                </a:solidFill>
                <a:latin typeface="Cordia New" pitchFamily="34" charset="-34"/>
                <a:cs typeface="Cordia New" pitchFamily="34" charset="-34"/>
              </a:rPr>
              <a:t>supplies</a:t>
            </a:r>
          </a:p>
          <a:p>
            <a:pPr>
              <a:buFontTx/>
              <a:buChar char="•"/>
            </a:pPr>
            <a:r>
              <a:rPr lang="en-US" sz="3200" b="1" dirty="0" smtClean="0">
                <a:solidFill>
                  <a:srgbClr val="336600"/>
                </a:solidFill>
                <a:latin typeface="Cordia New" pitchFamily="34" charset="-34"/>
                <a:cs typeface="Cordia New" pitchFamily="34" charset="-34"/>
              </a:rPr>
              <a:t> inventory control system</a:t>
            </a:r>
            <a:endParaRPr lang="en-US" sz="3200" b="1" dirty="0">
              <a:solidFill>
                <a:srgbClr val="336600"/>
              </a:solidFill>
              <a:latin typeface="Cordia New" pitchFamily="34" charset="-34"/>
              <a:cs typeface="Cordia New" pitchFamily="34" charset="-34"/>
            </a:endParaRPr>
          </a:p>
          <a:p>
            <a:pPr>
              <a:buFontTx/>
              <a:buChar char="•"/>
            </a:pPr>
            <a:r>
              <a:rPr lang="en-US" sz="3200" b="1" dirty="0">
                <a:solidFill>
                  <a:srgbClr val="336600"/>
                </a:solidFill>
                <a:latin typeface="Cordia New" pitchFamily="34" charset="-34"/>
                <a:cs typeface="Cordia New" pitchFamily="34" charset="-34"/>
              </a:rPr>
              <a:t> evaluate suppliers of critical reagents, supplies services </a:t>
            </a:r>
          </a:p>
          <a:p>
            <a:r>
              <a:rPr lang="en-US" sz="3200" b="1" dirty="0">
                <a:solidFill>
                  <a:srgbClr val="336600"/>
                </a:solidFill>
                <a:latin typeface="Cordia New" pitchFamily="34" charset="-34"/>
                <a:cs typeface="Cordia New" pitchFamily="34" charset="-34"/>
              </a:rPr>
              <a:t>  that affect the quality of </a:t>
            </a:r>
            <a:r>
              <a:rPr lang="en-US" sz="3200" b="1" dirty="0" smtClean="0">
                <a:solidFill>
                  <a:srgbClr val="336600"/>
                </a:solidFill>
                <a:latin typeface="Cordia New" pitchFamily="34" charset="-34"/>
                <a:cs typeface="Cordia New" pitchFamily="34" charset="-34"/>
              </a:rPr>
              <a:t>examination, maintain records</a:t>
            </a:r>
            <a:endParaRPr lang="en-US" sz="3200" b="1" dirty="0">
              <a:solidFill>
                <a:srgbClr val="336600"/>
              </a:solidFill>
              <a:latin typeface="Cordia New" pitchFamily="34" charset="-34"/>
              <a:cs typeface="Cordia New" pitchFamily="34" charset="-34"/>
            </a:endParaRPr>
          </a:p>
        </p:txBody>
      </p:sp>
      <p:sp>
        <p:nvSpPr>
          <p:cNvPr id="4" name="Rectangle 3"/>
          <p:cNvSpPr>
            <a:spLocks noChangeArrowheads="1"/>
          </p:cNvSpPr>
          <p:nvPr/>
        </p:nvSpPr>
        <p:spPr bwMode="auto">
          <a:xfrm>
            <a:off x="385137" y="714356"/>
            <a:ext cx="4564070" cy="646331"/>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1"/>
          </a:gradFill>
          <a:ln w="9525">
            <a:miter lim="800000"/>
            <a:headEnd/>
            <a:tailEnd/>
          </a:ln>
          <a:scene3d>
            <a:camera prst="legacyPerspectiveTopRight"/>
            <a:lightRig rig="legacyFlat3" dir="b"/>
          </a:scene3d>
          <a:sp3d extrusionH="887400" prstMaterial="legacyMatte">
            <a:bevelT w="13500" h="13500" prst="angle"/>
            <a:bevelB w="13500" h="13500" prst="angle"/>
            <a:extrusionClr>
              <a:srgbClr val="FBE4AE"/>
            </a:extrusionClr>
          </a:sp3d>
        </p:spPr>
        <p:txBody>
          <a:bodyPr wrap="none">
            <a:spAutoFit/>
            <a:flatTx/>
          </a:bodyPr>
          <a:lstStyle/>
          <a:p>
            <a:r>
              <a:rPr lang="en-US" sz="3600" b="1" dirty="0" smtClean="0"/>
              <a:t>4.6 External services and supplies</a:t>
            </a:r>
            <a:endParaRPr lang="en-US" sz="3600" b="1" dirty="0"/>
          </a:p>
        </p:txBody>
      </p:sp>
      <p:pic>
        <p:nvPicPr>
          <p:cNvPr id="5" name="Picture 4" descr="ereq_badway.jpg"/>
          <p:cNvPicPr>
            <a:picLocks noChangeAspect="1"/>
          </p:cNvPicPr>
          <p:nvPr/>
        </p:nvPicPr>
        <p:blipFill>
          <a:blip r:embed="rId3" cstate="print"/>
          <a:stretch>
            <a:fillRect/>
          </a:stretch>
        </p:blipFill>
        <p:spPr>
          <a:xfrm>
            <a:off x="4747667" y="4500570"/>
            <a:ext cx="2253225" cy="1857388"/>
          </a:xfrm>
          <a:prstGeom prst="rect">
            <a:avLst/>
          </a:prstGeom>
        </p:spPr>
      </p:pic>
      <p:pic>
        <p:nvPicPr>
          <p:cNvPr id="6" name="Picture 5" descr="ereq_badway.jpg"/>
          <p:cNvPicPr>
            <a:picLocks noChangeAspect="1"/>
          </p:cNvPicPr>
          <p:nvPr/>
        </p:nvPicPr>
        <p:blipFill>
          <a:blip r:embed="rId3" cstate="print"/>
          <a:stretch>
            <a:fillRect/>
          </a:stretch>
        </p:blipFill>
        <p:spPr>
          <a:xfrm>
            <a:off x="1104329" y="4500570"/>
            <a:ext cx="2253225" cy="1857388"/>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6553200" y="6356350"/>
            <a:ext cx="2133600" cy="365125"/>
          </a:xfrm>
          <a:prstGeom prst="rect">
            <a:avLst/>
          </a:prstGeom>
        </p:spPr>
        <p:txBody>
          <a:bodyPr/>
          <a:lstStyle/>
          <a:p>
            <a:fld id="{BCF2318C-2E1F-4063-9205-46BCC285A5F3}" type="slidenum">
              <a:rPr lang="en-US" smtClean="0"/>
              <a:pPr/>
              <a:t>6</a:t>
            </a:fld>
            <a:endParaRPr lang="en-US" dirty="0"/>
          </a:p>
        </p:txBody>
      </p:sp>
      <p:sp>
        <p:nvSpPr>
          <p:cNvPr id="5" name="TextBox 4"/>
          <p:cNvSpPr txBox="1"/>
          <p:nvPr/>
        </p:nvSpPr>
        <p:spPr>
          <a:xfrm>
            <a:off x="1500166" y="2820312"/>
            <a:ext cx="6500858" cy="830997"/>
          </a:xfrm>
          <a:prstGeom prst="rect">
            <a:avLst/>
          </a:prstGeom>
          <a:noFill/>
        </p:spPr>
        <p:txBody>
          <a:bodyPr wrap="square" rtlCol="0">
            <a:spAutoFit/>
          </a:bodyPr>
          <a:lstStyle/>
          <a:p>
            <a:pPr algn="ctr" rtl="1"/>
            <a:r>
              <a:rPr lang="fa-IR" sz="48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کیفیت </a:t>
            </a:r>
            <a:r>
              <a:rPr lang="fa-IR" sz="48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sym typeface="Symbol"/>
              </a:rPr>
              <a:t> </a:t>
            </a:r>
            <a:r>
              <a:rPr lang="fa-IR" sz="4800"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بی کیفیتی</a:t>
            </a:r>
            <a:endParaRPr lang="en-US" sz="48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6" name="Rectangle 5"/>
          <p:cNvSpPr/>
          <p:nvPr/>
        </p:nvSpPr>
        <p:spPr>
          <a:xfrm>
            <a:off x="1500166" y="1391552"/>
            <a:ext cx="6715172" cy="646331"/>
          </a:xfrm>
          <a:prstGeom prst="rect">
            <a:avLst/>
          </a:prstGeom>
        </p:spPr>
        <p:txBody>
          <a:bodyPr wrap="square">
            <a:spAutoFit/>
          </a:bodyPr>
          <a:lstStyle/>
          <a:p>
            <a:pPr algn="r" rtl="1"/>
            <a:r>
              <a:rPr lang="fa-IR"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با پیروی از قاعده </a:t>
            </a:r>
            <a:r>
              <a:rPr lang="fa-IR" b="1" spc="100" dirty="0" smtClean="0">
                <a:ln w="18000">
                  <a:solidFill>
                    <a:schemeClr val="accent1">
                      <a:satMod val="200000"/>
                      <a:tint val="72000"/>
                    </a:schemeClr>
                  </a:solidFill>
                  <a:prstDash val="solid"/>
                </a:ln>
                <a:solidFill>
                  <a:srgbClr val="C00000"/>
                </a:solidFill>
                <a:effectLst>
                  <a:outerShdw blurRad="25000" dist="20000" dir="16020000" algn="tl">
                    <a:schemeClr val="accent1">
                      <a:satMod val="200000"/>
                      <a:shade val="1000"/>
                      <a:alpha val="60000"/>
                    </a:schemeClr>
                  </a:outerShdw>
                </a:effectLst>
              </a:rPr>
              <a:t>"تعرف الاشیاء به اضدادها" </a:t>
            </a:r>
            <a:r>
              <a:rPr lang="fa-IR"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می توان اظهار داشت که</a:t>
            </a:r>
            <a:endParaRPr lang="en-US"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pic>
        <p:nvPicPr>
          <p:cNvPr id="7" name="Picture 6" descr="www.JPG"/>
          <p:cNvPicPr>
            <a:picLocks noChangeAspect="1"/>
          </p:cNvPicPr>
          <p:nvPr/>
        </p:nvPicPr>
        <p:blipFill>
          <a:blip r:embed="rId2" cstate="print"/>
          <a:stretch>
            <a:fillRect/>
          </a:stretch>
        </p:blipFill>
        <p:spPr>
          <a:xfrm>
            <a:off x="2123728" y="4005064"/>
            <a:ext cx="4929190" cy="1608820"/>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1027"/>
          <p:cNvSpPr>
            <a:spLocks noChangeArrowheads="1"/>
          </p:cNvSpPr>
          <p:nvPr/>
        </p:nvSpPr>
        <p:spPr bwMode="auto">
          <a:xfrm>
            <a:off x="428596" y="2035186"/>
            <a:ext cx="6069290" cy="3693319"/>
          </a:xfrm>
          <a:prstGeom prst="rect">
            <a:avLst/>
          </a:prstGeom>
          <a:noFill/>
          <a:ln w="9525">
            <a:noFill/>
            <a:miter lim="800000"/>
            <a:headEnd/>
            <a:tailEnd/>
          </a:ln>
        </p:spPr>
        <p:txBody>
          <a:bodyPr wrap="none" anchor="ctr">
            <a:spAutoFit/>
          </a:bodyPr>
          <a:lstStyle/>
          <a:p>
            <a:pPr>
              <a:lnSpc>
                <a:spcPct val="90000"/>
              </a:lnSpc>
              <a:buFontTx/>
              <a:buChar char="•"/>
            </a:pPr>
            <a:r>
              <a:rPr lang="en-US" sz="3200" b="1" dirty="0">
                <a:solidFill>
                  <a:srgbClr val="336600"/>
                </a:solidFill>
                <a:latin typeface="Cordia New" pitchFamily="34" charset="-34"/>
                <a:cs typeface="Cordia New" pitchFamily="34" charset="-34"/>
              </a:rPr>
              <a:t> Professional staff provide advice on </a:t>
            </a:r>
          </a:p>
          <a:p>
            <a:pPr lvl="1">
              <a:lnSpc>
                <a:spcPct val="90000"/>
              </a:lnSpc>
              <a:buFont typeface="Courier New" pitchFamily="49" charset="0"/>
              <a:buChar char="o"/>
            </a:pPr>
            <a:r>
              <a:rPr lang="en-US" sz="3200" b="1" dirty="0">
                <a:solidFill>
                  <a:srgbClr val="336600"/>
                </a:solidFill>
                <a:latin typeface="Cordia New" pitchFamily="34" charset="-34"/>
                <a:cs typeface="Cordia New" pitchFamily="34" charset="-34"/>
              </a:rPr>
              <a:t>      choice of examination</a:t>
            </a:r>
          </a:p>
          <a:p>
            <a:pPr lvl="1">
              <a:lnSpc>
                <a:spcPct val="90000"/>
              </a:lnSpc>
              <a:buFont typeface="Courier New" pitchFamily="49" charset="0"/>
              <a:buChar char="o"/>
            </a:pPr>
            <a:r>
              <a:rPr lang="en-US" sz="3200" b="1" dirty="0">
                <a:solidFill>
                  <a:srgbClr val="336600"/>
                </a:solidFill>
                <a:latin typeface="Cordia New" pitchFamily="34" charset="-34"/>
                <a:cs typeface="Cordia New" pitchFamily="34" charset="-34"/>
              </a:rPr>
              <a:t>      use of the services</a:t>
            </a:r>
          </a:p>
          <a:p>
            <a:pPr lvl="1">
              <a:lnSpc>
                <a:spcPct val="90000"/>
              </a:lnSpc>
              <a:buFont typeface="Courier New" pitchFamily="49" charset="0"/>
              <a:buChar char="o"/>
            </a:pPr>
            <a:r>
              <a:rPr lang="en-US" sz="3200" b="1" dirty="0">
                <a:solidFill>
                  <a:srgbClr val="336600"/>
                </a:solidFill>
                <a:latin typeface="Cordia New" pitchFamily="34" charset="-34"/>
                <a:cs typeface="Cordia New" pitchFamily="34" charset="-34"/>
              </a:rPr>
              <a:t>      repeat frequency </a:t>
            </a:r>
          </a:p>
          <a:p>
            <a:pPr lvl="1">
              <a:lnSpc>
                <a:spcPct val="90000"/>
              </a:lnSpc>
              <a:buFont typeface="Courier New" pitchFamily="49" charset="0"/>
              <a:buChar char="o"/>
            </a:pPr>
            <a:r>
              <a:rPr lang="en-US" sz="3200" b="1" dirty="0">
                <a:solidFill>
                  <a:srgbClr val="336600"/>
                </a:solidFill>
                <a:latin typeface="Cordia New" pitchFamily="34" charset="-34"/>
                <a:cs typeface="Cordia New" pitchFamily="34" charset="-34"/>
              </a:rPr>
              <a:t>      type of sample</a:t>
            </a:r>
          </a:p>
          <a:p>
            <a:pPr>
              <a:lnSpc>
                <a:spcPct val="90000"/>
              </a:lnSpc>
              <a:buFontTx/>
              <a:buChar char="•"/>
            </a:pPr>
            <a:r>
              <a:rPr lang="en-US" sz="3200" b="1" dirty="0">
                <a:solidFill>
                  <a:srgbClr val="336600"/>
                </a:solidFill>
                <a:latin typeface="Cordia New" pitchFamily="34" charset="-34"/>
                <a:cs typeface="Cordia New" pitchFamily="34" charset="-34"/>
              </a:rPr>
              <a:t> Interpretation of the results of the examination </a:t>
            </a:r>
          </a:p>
          <a:p>
            <a:pPr>
              <a:lnSpc>
                <a:spcPct val="90000"/>
              </a:lnSpc>
              <a:buFontTx/>
              <a:buChar char="•"/>
            </a:pPr>
            <a:r>
              <a:rPr lang="en-US" sz="3200" b="1" dirty="0">
                <a:solidFill>
                  <a:srgbClr val="336600"/>
                </a:solidFill>
                <a:latin typeface="Cordia New" pitchFamily="34" charset="-34"/>
                <a:cs typeface="Cordia New" pitchFamily="34" charset="-34"/>
              </a:rPr>
              <a:t> </a:t>
            </a:r>
            <a:r>
              <a:rPr lang="en-US" sz="3200" b="1" dirty="0" smtClean="0">
                <a:solidFill>
                  <a:srgbClr val="336600"/>
                </a:solidFill>
                <a:latin typeface="Cordia New" pitchFamily="34" charset="-34"/>
                <a:cs typeface="Cordia New" pitchFamily="34" charset="-34"/>
              </a:rPr>
              <a:t>regular documented meetings</a:t>
            </a:r>
            <a:endParaRPr lang="en-US" sz="3200" b="1" dirty="0">
              <a:solidFill>
                <a:srgbClr val="336600"/>
              </a:solidFill>
              <a:latin typeface="Cordia New" pitchFamily="34" charset="-34"/>
              <a:cs typeface="Cordia New" pitchFamily="34" charset="-34"/>
            </a:endParaRPr>
          </a:p>
          <a:p>
            <a:pPr>
              <a:lnSpc>
                <a:spcPct val="90000"/>
              </a:lnSpc>
              <a:buFontTx/>
              <a:buChar char="•"/>
            </a:pPr>
            <a:r>
              <a:rPr lang="en-US" sz="3200" b="1" dirty="0">
                <a:solidFill>
                  <a:srgbClr val="336600"/>
                </a:solidFill>
                <a:latin typeface="Cordia New" pitchFamily="34" charset="-34"/>
                <a:cs typeface="Cordia New" pitchFamily="34" charset="-34"/>
              </a:rPr>
              <a:t> Participate in clinical rounds</a:t>
            </a:r>
          </a:p>
        </p:txBody>
      </p:sp>
      <p:sp>
        <p:nvSpPr>
          <p:cNvPr id="4" name="Rectangle 3"/>
          <p:cNvSpPr>
            <a:spLocks noChangeArrowheads="1"/>
          </p:cNvSpPr>
          <p:nvPr/>
        </p:nvSpPr>
        <p:spPr bwMode="auto">
          <a:xfrm>
            <a:off x="385137" y="714356"/>
            <a:ext cx="4763035" cy="646331"/>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1"/>
          </a:gradFill>
          <a:ln w="9525">
            <a:miter lim="800000"/>
            <a:headEnd/>
            <a:tailEnd/>
          </a:ln>
          <a:scene3d>
            <a:camera prst="legacyPerspectiveTopRight"/>
            <a:lightRig rig="legacyFlat3" dir="b"/>
          </a:scene3d>
          <a:sp3d extrusionH="887400" prstMaterial="legacyMatte">
            <a:bevelT w="13500" h="13500" prst="angle"/>
            <a:bevelB w="13500" h="13500" prst="angle"/>
            <a:extrusionClr>
              <a:srgbClr val="FBE4AE"/>
            </a:extrusionClr>
          </a:sp3d>
        </p:spPr>
        <p:txBody>
          <a:bodyPr wrap="none">
            <a:spAutoFit/>
            <a:flatTx/>
          </a:bodyPr>
          <a:lstStyle/>
          <a:p>
            <a:r>
              <a:rPr lang="en-US" sz="3600" b="1" dirty="0" smtClean="0">
                <a:latin typeface="Times New Roman" pitchFamily="18" charset="0"/>
              </a:rPr>
              <a:t>4.7   Advisory services  </a:t>
            </a:r>
            <a:endParaRPr lang="en-US" sz="3600" b="1" dirty="0">
              <a:latin typeface="Times New Roman" pitchFamily="18" charset="0"/>
            </a:endParaRPr>
          </a:p>
        </p:txBody>
      </p:sp>
      <p:pic>
        <p:nvPicPr>
          <p:cNvPr id="5" name="Picture 4" descr="advice1.jpg"/>
          <p:cNvPicPr>
            <a:picLocks noChangeAspect="1"/>
          </p:cNvPicPr>
          <p:nvPr/>
        </p:nvPicPr>
        <p:blipFill>
          <a:blip r:embed="rId3" cstate="print"/>
          <a:stretch>
            <a:fillRect/>
          </a:stretch>
        </p:blipFill>
        <p:spPr>
          <a:xfrm>
            <a:off x="7215206" y="4643446"/>
            <a:ext cx="1643074" cy="1643074"/>
          </a:xfrm>
          <a:prstGeom prst="rect">
            <a:avLst/>
          </a:prstGeom>
        </p:spPr>
      </p:pic>
      <p:pic>
        <p:nvPicPr>
          <p:cNvPr id="7" name="Picture 6" descr="advice111.jpg"/>
          <p:cNvPicPr>
            <a:picLocks noChangeAspect="1"/>
          </p:cNvPicPr>
          <p:nvPr/>
        </p:nvPicPr>
        <p:blipFill>
          <a:blip r:embed="rId4" cstate="print"/>
          <a:stretch>
            <a:fillRect/>
          </a:stretch>
        </p:blipFill>
        <p:spPr>
          <a:xfrm>
            <a:off x="7215206" y="571480"/>
            <a:ext cx="1643074" cy="1617240"/>
          </a:xfrm>
          <a:prstGeom prst="rect">
            <a:avLst/>
          </a:prstGeom>
        </p:spPr>
      </p:pic>
      <p:pic>
        <p:nvPicPr>
          <p:cNvPr id="8" name="Picture 7" descr="advice11.jpg"/>
          <p:cNvPicPr>
            <a:picLocks noChangeAspect="1"/>
          </p:cNvPicPr>
          <p:nvPr/>
        </p:nvPicPr>
        <p:blipFill>
          <a:blip r:embed="rId5" cstate="print"/>
          <a:stretch>
            <a:fillRect/>
          </a:stretch>
        </p:blipFill>
        <p:spPr>
          <a:xfrm>
            <a:off x="7215206" y="2675451"/>
            <a:ext cx="1643074" cy="1610805"/>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5"/>
          <p:cNvSpPr>
            <a:spLocks noChangeArrowheads="1"/>
          </p:cNvSpPr>
          <p:nvPr/>
        </p:nvSpPr>
        <p:spPr bwMode="auto">
          <a:xfrm>
            <a:off x="357158" y="1857364"/>
            <a:ext cx="8572560" cy="1077218"/>
          </a:xfrm>
          <a:prstGeom prst="rect">
            <a:avLst/>
          </a:prstGeom>
          <a:noFill/>
          <a:ln w="9525">
            <a:noFill/>
            <a:miter lim="800000"/>
            <a:headEnd/>
            <a:tailEnd/>
          </a:ln>
        </p:spPr>
        <p:txBody>
          <a:bodyPr wrap="square">
            <a:spAutoFit/>
          </a:bodyPr>
          <a:lstStyle/>
          <a:p>
            <a:r>
              <a:rPr lang="en-US" sz="3200" b="1" dirty="0" smtClean="0">
                <a:solidFill>
                  <a:srgbClr val="336600"/>
                </a:solidFill>
              </a:rPr>
              <a:t>policy and procedures for the resolution of complaints or other feedback </a:t>
            </a:r>
            <a:endParaRPr lang="en-US" sz="3200" b="1" dirty="0">
              <a:solidFill>
                <a:srgbClr val="336600"/>
              </a:solidFill>
            </a:endParaRPr>
          </a:p>
          <a:p>
            <a:r>
              <a:rPr lang="en-US" sz="3200" b="1" dirty="0" smtClean="0">
                <a:solidFill>
                  <a:srgbClr val="336600"/>
                </a:solidFill>
              </a:rPr>
              <a:t>records shall be maintained   </a:t>
            </a:r>
            <a:endParaRPr lang="en-US" sz="3200" b="1" dirty="0">
              <a:solidFill>
                <a:srgbClr val="336600"/>
              </a:solidFill>
            </a:endParaRPr>
          </a:p>
        </p:txBody>
      </p:sp>
      <p:sp>
        <p:nvSpPr>
          <p:cNvPr id="4" name="Rectangle 3"/>
          <p:cNvSpPr>
            <a:spLocks noChangeArrowheads="1"/>
          </p:cNvSpPr>
          <p:nvPr/>
        </p:nvSpPr>
        <p:spPr bwMode="auto">
          <a:xfrm>
            <a:off x="1423657" y="925281"/>
            <a:ext cx="4434227" cy="646331"/>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1"/>
          </a:gradFill>
          <a:ln w="9525">
            <a:miter lim="800000"/>
            <a:headEnd/>
            <a:tailEnd/>
          </a:ln>
          <a:scene3d>
            <a:camera prst="legacyPerspectiveTopRight"/>
            <a:lightRig rig="legacyFlat3" dir="b"/>
          </a:scene3d>
          <a:sp3d extrusionH="887400" prstMaterial="legacyMatte">
            <a:bevelT w="13500" h="13500" prst="angle"/>
            <a:bevelB w="13500" h="13500" prst="angle"/>
            <a:extrusionClr>
              <a:srgbClr val="FBE4AE"/>
            </a:extrusionClr>
          </a:sp3d>
        </p:spPr>
        <p:txBody>
          <a:bodyPr wrap="none">
            <a:spAutoFit/>
            <a:flatTx/>
          </a:bodyPr>
          <a:lstStyle/>
          <a:p>
            <a:r>
              <a:rPr lang="en-US" sz="3600" b="1" dirty="0" smtClean="0"/>
              <a:t>4.8   Resolution of complaint       </a:t>
            </a:r>
            <a:endParaRPr lang="en-US" sz="3600" b="1" dirty="0"/>
          </a:p>
        </p:txBody>
      </p:sp>
      <p:pic>
        <p:nvPicPr>
          <p:cNvPr id="5" name="Picture 4" descr="angry_man.png"/>
          <p:cNvPicPr>
            <a:picLocks noChangeAspect="1"/>
          </p:cNvPicPr>
          <p:nvPr/>
        </p:nvPicPr>
        <p:blipFill>
          <a:blip r:embed="rId3" cstate="print"/>
          <a:stretch>
            <a:fillRect/>
          </a:stretch>
        </p:blipFill>
        <p:spPr>
          <a:xfrm>
            <a:off x="3133733" y="3014683"/>
            <a:ext cx="2581275" cy="3343275"/>
          </a:xfrm>
          <a:prstGeom prst="rect">
            <a:avLst/>
          </a:prstGeom>
        </p:spPr>
      </p:pic>
      <p:pic>
        <p:nvPicPr>
          <p:cNvPr id="6" name="Picture 5" descr="0511-0809-0313-0636_Angry_Wife_with_a_Rolling_Pin_clipart_image.png"/>
          <p:cNvPicPr>
            <a:picLocks noChangeAspect="1"/>
          </p:cNvPicPr>
          <p:nvPr/>
        </p:nvPicPr>
        <p:blipFill>
          <a:blip r:embed="rId4" cstate="print"/>
          <a:stretch>
            <a:fillRect/>
          </a:stretch>
        </p:blipFill>
        <p:spPr>
          <a:xfrm>
            <a:off x="428597" y="3143248"/>
            <a:ext cx="2143139" cy="3143272"/>
          </a:xfrm>
          <a:prstGeom prst="rect">
            <a:avLst/>
          </a:prstGeom>
        </p:spPr>
      </p:pic>
      <p:pic>
        <p:nvPicPr>
          <p:cNvPr id="7" name="Picture 6" descr="angry.jpg"/>
          <p:cNvPicPr>
            <a:picLocks noChangeAspect="1"/>
          </p:cNvPicPr>
          <p:nvPr/>
        </p:nvPicPr>
        <p:blipFill>
          <a:blip r:embed="rId5" cstate="print"/>
          <a:stretch>
            <a:fillRect/>
          </a:stretch>
        </p:blipFill>
        <p:spPr>
          <a:xfrm>
            <a:off x="6357950" y="3071810"/>
            <a:ext cx="2428892" cy="3286148"/>
          </a:xfrm>
          <a:prstGeom prst="rect">
            <a:avLst/>
          </a:prstGeom>
        </p:spPr>
      </p:pic>
      <p:pic>
        <p:nvPicPr>
          <p:cNvPr id="8" name="Picture 7" descr="angry2.gif"/>
          <p:cNvPicPr>
            <a:picLocks noChangeAspect="1"/>
          </p:cNvPicPr>
          <p:nvPr/>
        </p:nvPicPr>
        <p:blipFill>
          <a:blip r:embed="rId6" cstate="print"/>
          <a:stretch>
            <a:fillRect/>
          </a:stretch>
        </p:blipFill>
        <p:spPr>
          <a:xfrm>
            <a:off x="285720" y="708509"/>
            <a:ext cx="974414" cy="934541"/>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loud Callout 8"/>
          <p:cNvSpPr/>
          <p:nvPr/>
        </p:nvSpPr>
        <p:spPr bwMode="auto">
          <a:xfrm>
            <a:off x="1714480" y="1428736"/>
            <a:ext cx="5143536" cy="1785950"/>
          </a:xfrm>
          <a:prstGeom prst="cloud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ngsana New" pitchFamily="18" charset="-34"/>
              <a:cs typeface="Angsana New" pitchFamily="18" charset="-34"/>
            </a:endParaRPr>
          </a:p>
        </p:txBody>
      </p:sp>
      <p:sp>
        <p:nvSpPr>
          <p:cNvPr id="10" name="TextBox 9"/>
          <p:cNvSpPr txBox="1"/>
          <p:nvPr/>
        </p:nvSpPr>
        <p:spPr>
          <a:xfrm>
            <a:off x="2571736" y="1857364"/>
            <a:ext cx="3000396" cy="1323439"/>
          </a:xfrm>
          <a:prstGeom prst="rect">
            <a:avLst/>
          </a:prstGeom>
          <a:noFill/>
        </p:spPr>
        <p:txBody>
          <a:bodyPr wrap="square" rtlCol="0">
            <a:spAutoFit/>
          </a:bodyPr>
          <a:lstStyle/>
          <a:p>
            <a:pPr algn="ctr"/>
            <a:r>
              <a:rPr lang="en-US" sz="8000" dirty="0" smtClean="0">
                <a:solidFill>
                  <a:srgbClr val="FFFF00"/>
                </a:solidFill>
                <a:effectLst>
                  <a:outerShdw blurRad="38100" dist="38100" dir="2700000" algn="tl">
                    <a:srgbClr val="000000">
                      <a:alpha val="43137"/>
                    </a:srgbClr>
                  </a:outerShdw>
                </a:effectLst>
              </a:rPr>
              <a:t>E</a:t>
            </a:r>
            <a:endParaRPr lang="en-US" sz="4400" dirty="0">
              <a:solidFill>
                <a:srgbClr val="FFFF00"/>
              </a:solidFill>
              <a:effectLst>
                <a:outerShdw blurRad="38100" dist="38100" dir="2700000" algn="tl">
                  <a:srgbClr val="000000">
                    <a:alpha val="43137"/>
                  </a:srgbClr>
                </a:outerShdw>
              </a:effectLst>
            </a:endParaRPr>
          </a:p>
        </p:txBody>
      </p:sp>
      <p:sp>
        <p:nvSpPr>
          <p:cNvPr id="7" name="Text Box 2"/>
          <p:cNvSpPr txBox="1">
            <a:spLocks noChangeArrowheads="1"/>
          </p:cNvSpPr>
          <p:nvPr/>
        </p:nvSpPr>
        <p:spPr bwMode="auto">
          <a:xfrm>
            <a:off x="179388" y="260350"/>
            <a:ext cx="8640762" cy="641350"/>
          </a:xfrm>
          <a:prstGeom prst="rect">
            <a:avLst/>
          </a:prstGeom>
          <a:noFill/>
          <a:ln w="9525">
            <a:noFill/>
            <a:miter lim="800000"/>
            <a:headEnd/>
            <a:tailEnd/>
          </a:ln>
        </p:spPr>
        <p:txBody>
          <a:bodyPr>
            <a:spAutoFit/>
          </a:bodyPr>
          <a:lstStyle/>
          <a:p>
            <a:pPr>
              <a:spcBef>
                <a:spcPct val="50000"/>
              </a:spcBef>
            </a:pPr>
            <a:r>
              <a:rPr lang="en-US" sz="3600" b="1" dirty="0">
                <a:solidFill>
                  <a:srgbClr val="C00000"/>
                </a:solidFill>
              </a:rPr>
              <a:t>Clause 4. Management requirements</a:t>
            </a:r>
          </a:p>
        </p:txBody>
      </p:sp>
      <p:pic>
        <p:nvPicPr>
          <p:cNvPr id="11" name="Picture 10" descr="MANAGEMENT.bmp"/>
          <p:cNvPicPr>
            <a:picLocks noChangeAspect="1"/>
          </p:cNvPicPr>
          <p:nvPr/>
        </p:nvPicPr>
        <p:blipFill>
          <a:blip r:embed="rId3" cstate="print"/>
          <a:stretch>
            <a:fillRect/>
          </a:stretch>
        </p:blipFill>
        <p:spPr>
          <a:xfrm>
            <a:off x="428596" y="3804069"/>
            <a:ext cx="8001056" cy="2053823"/>
          </a:xfrm>
          <a:prstGeom prst="rect">
            <a:avLst/>
          </a:prstGeo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5"/>
          <p:cNvSpPr>
            <a:spLocks noChangeArrowheads="1"/>
          </p:cNvSpPr>
          <p:nvPr/>
        </p:nvSpPr>
        <p:spPr bwMode="auto">
          <a:xfrm>
            <a:off x="330200" y="1827432"/>
            <a:ext cx="8599518" cy="1569660"/>
          </a:xfrm>
          <a:prstGeom prst="rect">
            <a:avLst/>
          </a:prstGeom>
          <a:noFill/>
          <a:ln w="9525">
            <a:noFill/>
            <a:miter lim="800000"/>
            <a:headEnd/>
            <a:tailEnd/>
          </a:ln>
        </p:spPr>
        <p:txBody>
          <a:bodyPr wrap="square" anchor="ctr">
            <a:spAutoFit/>
          </a:bodyPr>
          <a:lstStyle/>
          <a:p>
            <a:pPr>
              <a:buFontTx/>
              <a:buChar char="•"/>
            </a:pPr>
            <a:r>
              <a:rPr lang="en-US" sz="3200" b="1" dirty="0">
                <a:solidFill>
                  <a:srgbClr val="336600"/>
                </a:solidFill>
              </a:rPr>
              <a:t> </a:t>
            </a:r>
            <a:r>
              <a:rPr lang="en-US" sz="3200" b="1" dirty="0" smtClean="0">
                <a:solidFill>
                  <a:srgbClr val="336600"/>
                </a:solidFill>
              </a:rPr>
              <a:t>policy and procedure to be implemented</a:t>
            </a:r>
          </a:p>
          <a:p>
            <a:pPr>
              <a:buFontTx/>
              <a:buChar char="•"/>
            </a:pPr>
            <a:r>
              <a:rPr lang="en-US" sz="3200" b="1" dirty="0" smtClean="0">
                <a:solidFill>
                  <a:srgbClr val="336600"/>
                </a:solidFill>
              </a:rPr>
              <a:t>recur / document and eliminate the root cause(s)</a:t>
            </a:r>
          </a:p>
          <a:p>
            <a:pPr>
              <a:buFontTx/>
              <a:buChar char="•"/>
            </a:pPr>
            <a:r>
              <a:rPr lang="en-US" sz="3200" b="1" dirty="0" smtClean="0">
                <a:solidFill>
                  <a:srgbClr val="336600"/>
                </a:solidFill>
              </a:rPr>
              <a:t>procedures </a:t>
            </a:r>
            <a:r>
              <a:rPr lang="en-US" sz="3200" b="1" dirty="0">
                <a:solidFill>
                  <a:srgbClr val="336600"/>
                </a:solidFill>
              </a:rPr>
              <a:t>for the release of results in the </a:t>
            </a:r>
            <a:r>
              <a:rPr lang="en-US" sz="3200" b="1" dirty="0" smtClean="0">
                <a:solidFill>
                  <a:srgbClr val="336600"/>
                </a:solidFill>
              </a:rPr>
              <a:t>cases of </a:t>
            </a:r>
            <a:r>
              <a:rPr lang="en-US" sz="3200" b="1" dirty="0">
                <a:solidFill>
                  <a:srgbClr val="336600"/>
                </a:solidFill>
              </a:rPr>
              <a:t>nonconformities </a:t>
            </a:r>
          </a:p>
        </p:txBody>
      </p:sp>
      <p:sp>
        <p:nvSpPr>
          <p:cNvPr id="4" name="Rectangle 3"/>
          <p:cNvSpPr>
            <a:spLocks noChangeArrowheads="1"/>
          </p:cNvSpPr>
          <p:nvPr/>
        </p:nvSpPr>
        <p:spPr bwMode="auto">
          <a:xfrm>
            <a:off x="385137" y="714356"/>
            <a:ext cx="6601487" cy="646331"/>
          </a:xfrm>
          <a:prstGeom prst="rect">
            <a:avLst/>
          </a:prstGeom>
          <a:gradFill rotWithShape="1">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5400000" scaled="1"/>
          </a:gradFill>
          <a:ln w="9525">
            <a:miter lim="800000"/>
            <a:headEnd/>
            <a:tailEnd/>
          </a:ln>
          <a:scene3d>
            <a:camera prst="legacyPerspectiveTopRight"/>
            <a:lightRig rig="legacyFlat3" dir="b"/>
          </a:scene3d>
          <a:sp3d extrusionH="887400" prstMaterial="legacyMatte">
            <a:bevelT w="13500" h="13500" prst="angle"/>
            <a:bevelB w="13500" h="13500" prst="angle"/>
            <a:extrusionClr>
              <a:srgbClr val="FBE4AE"/>
            </a:extrusionClr>
          </a:sp3d>
        </p:spPr>
        <p:txBody>
          <a:bodyPr wrap="none">
            <a:spAutoFit/>
            <a:flatTx/>
          </a:bodyPr>
          <a:lstStyle/>
          <a:p>
            <a:r>
              <a:rPr lang="en-US" sz="3600" b="1" dirty="0" smtClean="0"/>
              <a:t>4.9 Identification and control of non-conformities</a:t>
            </a:r>
            <a:endParaRPr lang="en-US" sz="3600" b="1" dirty="0"/>
          </a:p>
        </p:txBody>
      </p:sp>
      <p:pic>
        <p:nvPicPr>
          <p:cNvPr id="5" name="Picture 4" descr="DSCN3725b_dpc.jpg"/>
          <p:cNvPicPr>
            <a:picLocks noChangeAspect="1"/>
          </p:cNvPicPr>
          <p:nvPr/>
        </p:nvPicPr>
        <p:blipFill>
          <a:blip r:embed="rId3" cstate="print"/>
          <a:stretch>
            <a:fillRect/>
          </a:stretch>
        </p:blipFill>
        <p:spPr>
          <a:xfrm>
            <a:off x="5000629" y="3857628"/>
            <a:ext cx="2286016" cy="1857388"/>
          </a:xfrm>
          <a:prstGeom prst="rect">
            <a:avLst/>
          </a:prstGeom>
        </p:spPr>
      </p:pic>
      <p:pic>
        <p:nvPicPr>
          <p:cNvPr id="6" name="Picture 5" descr="nonconformity_small.jpg"/>
          <p:cNvPicPr>
            <a:picLocks noChangeAspect="1"/>
          </p:cNvPicPr>
          <p:nvPr/>
        </p:nvPicPr>
        <p:blipFill>
          <a:blip r:embed="rId4" cstate="print"/>
          <a:stretch>
            <a:fillRect/>
          </a:stretch>
        </p:blipFill>
        <p:spPr>
          <a:xfrm>
            <a:off x="1571288" y="3824300"/>
            <a:ext cx="2072018" cy="1890716"/>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0" y="0"/>
            <a:ext cx="9247265" cy="6220842"/>
            <a:chOff x="912" y="816"/>
            <a:chExt cx="4567" cy="3100"/>
          </a:xfrm>
        </p:grpSpPr>
        <p:sp>
          <p:nvSpPr>
            <p:cNvPr id="87045" name="Text Box 4"/>
            <p:cNvSpPr txBox="1">
              <a:spLocks noChangeArrowheads="1"/>
            </p:cNvSpPr>
            <p:nvPr/>
          </p:nvSpPr>
          <p:spPr bwMode="auto">
            <a:xfrm>
              <a:off x="3600" y="1536"/>
              <a:ext cx="1879" cy="414"/>
            </a:xfrm>
            <a:prstGeom prst="rect">
              <a:avLst/>
            </a:prstGeom>
            <a:noFill/>
            <a:ln w="9525">
              <a:noFill/>
              <a:miter lim="800000"/>
              <a:headEnd/>
              <a:tailEnd/>
            </a:ln>
          </p:spPr>
          <p:txBody>
            <a:bodyPr wrap="none">
              <a:spAutoFit/>
            </a:bodyPr>
            <a:lstStyle/>
            <a:p>
              <a:r>
                <a:rPr lang="en-US" sz="2400" dirty="0">
                  <a:latin typeface="Arial Rounded MT Bold" pitchFamily="34" charset="0"/>
                </a:rPr>
                <a:t>Learn from the event</a:t>
              </a:r>
              <a:br>
                <a:rPr lang="en-US" sz="2400" dirty="0">
                  <a:latin typeface="Arial Rounded MT Bold" pitchFamily="34" charset="0"/>
                </a:rPr>
              </a:br>
              <a:r>
                <a:rPr lang="en-US" sz="2400" dirty="0">
                  <a:latin typeface="Arial Rounded MT Bold" pitchFamily="34" charset="0"/>
                </a:rPr>
                <a:t>and avoid its recurrence</a:t>
              </a:r>
            </a:p>
          </p:txBody>
        </p:sp>
        <p:grpSp>
          <p:nvGrpSpPr>
            <p:cNvPr id="3" name="Group 5"/>
            <p:cNvGrpSpPr>
              <a:grpSpLocks/>
            </p:cNvGrpSpPr>
            <p:nvPr/>
          </p:nvGrpSpPr>
          <p:grpSpPr bwMode="auto">
            <a:xfrm>
              <a:off x="912" y="816"/>
              <a:ext cx="4484" cy="3100"/>
              <a:chOff x="1200" y="1008"/>
              <a:chExt cx="4484" cy="3100"/>
            </a:xfrm>
          </p:grpSpPr>
          <p:sp>
            <p:nvSpPr>
              <p:cNvPr id="87047" name="Line 6"/>
              <p:cNvSpPr>
                <a:spLocks noChangeShapeType="1"/>
              </p:cNvSpPr>
              <p:nvPr/>
            </p:nvSpPr>
            <p:spPr bwMode="auto">
              <a:xfrm flipV="1">
                <a:off x="1200" y="1008"/>
                <a:ext cx="3360" cy="2928"/>
              </a:xfrm>
              <a:prstGeom prst="line">
                <a:avLst/>
              </a:prstGeom>
              <a:noFill/>
              <a:ln w="127000">
                <a:solidFill>
                  <a:schemeClr val="tx1"/>
                </a:solidFill>
                <a:round/>
                <a:headEnd/>
                <a:tailEnd type="triangle" w="med" len="med"/>
              </a:ln>
            </p:spPr>
            <p:txBody>
              <a:bodyPr/>
              <a:lstStyle/>
              <a:p>
                <a:endParaRPr lang="en-US"/>
              </a:p>
            </p:txBody>
          </p:sp>
          <p:sp>
            <p:nvSpPr>
              <p:cNvPr id="87048" name="Text Box 7"/>
              <p:cNvSpPr txBox="1">
                <a:spLocks noChangeArrowheads="1"/>
              </p:cNvSpPr>
              <p:nvPr/>
            </p:nvSpPr>
            <p:spPr bwMode="auto">
              <a:xfrm>
                <a:off x="1218" y="3269"/>
                <a:ext cx="968" cy="414"/>
              </a:xfrm>
              <a:prstGeom prst="rect">
                <a:avLst/>
              </a:prstGeom>
              <a:gradFill rotWithShape="1">
                <a:gsLst>
                  <a:gs pos="0">
                    <a:schemeClr val="bg1"/>
                  </a:gs>
                  <a:gs pos="100000">
                    <a:srgbClr val="00FF00"/>
                  </a:gs>
                </a:gsLst>
                <a:path path="shape">
                  <a:fillToRect l="50000" t="50000" r="50000" b="50000"/>
                </a:path>
              </a:gradFill>
              <a:ln w="25400">
                <a:solidFill>
                  <a:schemeClr val="tx1"/>
                </a:solidFill>
                <a:miter lim="800000"/>
                <a:headEnd/>
                <a:tailEnd/>
              </a:ln>
            </p:spPr>
            <p:txBody>
              <a:bodyPr wrap="none">
                <a:spAutoFit/>
              </a:bodyPr>
              <a:lstStyle/>
              <a:p>
                <a:pPr algn="ctr"/>
                <a:r>
                  <a:rPr lang="en-US" sz="2400" dirty="0">
                    <a:latin typeface="Arial Black" pitchFamily="34" charset="0"/>
                  </a:rPr>
                  <a:t>Preventive</a:t>
                </a:r>
              </a:p>
              <a:p>
                <a:pPr algn="ctr"/>
                <a:r>
                  <a:rPr lang="en-US" sz="2400" dirty="0">
                    <a:latin typeface="Arial Black" pitchFamily="34" charset="0"/>
                  </a:rPr>
                  <a:t>Actions</a:t>
                </a:r>
                <a:endParaRPr lang="en-US" dirty="0">
                  <a:latin typeface="Arial Black" pitchFamily="34" charset="0"/>
                </a:endParaRPr>
              </a:p>
            </p:txBody>
          </p:sp>
          <p:sp>
            <p:nvSpPr>
              <p:cNvPr id="87049" name="AutoShape 8"/>
              <p:cNvSpPr>
                <a:spLocks noChangeArrowheads="1"/>
              </p:cNvSpPr>
              <p:nvPr/>
            </p:nvSpPr>
            <p:spPr bwMode="auto">
              <a:xfrm>
                <a:off x="2071" y="1963"/>
                <a:ext cx="2077" cy="816"/>
              </a:xfrm>
              <a:prstGeom prst="irregularSeal2">
                <a:avLst/>
              </a:prstGeom>
              <a:solidFill>
                <a:schemeClr val="accent1"/>
              </a:solidFill>
              <a:ln w="9525">
                <a:solidFill>
                  <a:schemeClr val="tx1"/>
                </a:solidFill>
                <a:miter lim="800000"/>
                <a:headEnd/>
                <a:tailEnd/>
              </a:ln>
            </p:spPr>
            <p:txBody>
              <a:bodyPr wrap="none" anchor="ctr"/>
              <a:lstStyle/>
              <a:p>
                <a:pPr algn="ctr"/>
                <a:r>
                  <a:rPr lang="fa-IR" dirty="0" smtClean="0">
                    <a:latin typeface="Calibri" pitchFamily="34" charset="0"/>
                  </a:rPr>
                  <a:t>خطا</a:t>
                </a:r>
              </a:p>
              <a:p>
                <a:pPr algn="ctr"/>
                <a:r>
                  <a:rPr lang="fa-IR" dirty="0" smtClean="0">
                    <a:latin typeface="Calibri" pitchFamily="34" charset="0"/>
                  </a:rPr>
                  <a:t>(محصول نامنطبق)</a:t>
                </a:r>
                <a:endParaRPr lang="en-US" dirty="0">
                  <a:latin typeface="Calibri" pitchFamily="34" charset="0"/>
                </a:endParaRPr>
              </a:p>
            </p:txBody>
          </p:sp>
          <p:sp>
            <p:nvSpPr>
              <p:cNvPr id="87050" name="Text Box 9"/>
              <p:cNvSpPr txBox="1">
                <a:spLocks noChangeArrowheads="1"/>
              </p:cNvSpPr>
              <p:nvPr/>
            </p:nvSpPr>
            <p:spPr bwMode="auto">
              <a:xfrm>
                <a:off x="3458" y="1301"/>
                <a:ext cx="1015" cy="414"/>
              </a:xfrm>
              <a:prstGeom prst="rect">
                <a:avLst/>
              </a:prstGeom>
              <a:gradFill rotWithShape="1">
                <a:gsLst>
                  <a:gs pos="0">
                    <a:schemeClr val="bg1"/>
                  </a:gs>
                  <a:gs pos="100000">
                    <a:srgbClr val="FFCC00"/>
                  </a:gs>
                </a:gsLst>
                <a:path path="shape">
                  <a:fillToRect l="50000" t="50000" r="50000" b="50000"/>
                </a:path>
              </a:gradFill>
              <a:ln w="25400" algn="ctr">
                <a:solidFill>
                  <a:schemeClr val="tx1"/>
                </a:solidFill>
                <a:miter lim="800000"/>
                <a:headEnd/>
                <a:tailEnd/>
              </a:ln>
            </p:spPr>
            <p:txBody>
              <a:bodyPr wrap="none">
                <a:spAutoFit/>
              </a:bodyPr>
              <a:lstStyle/>
              <a:p>
                <a:pPr algn="ctr"/>
                <a:r>
                  <a:rPr lang="en-US" sz="2400" dirty="0">
                    <a:latin typeface="Arial Black" pitchFamily="34" charset="0"/>
                  </a:rPr>
                  <a:t>Corrective </a:t>
                </a:r>
                <a:br>
                  <a:rPr lang="en-US" sz="2400" dirty="0">
                    <a:latin typeface="Arial Black" pitchFamily="34" charset="0"/>
                  </a:rPr>
                </a:br>
                <a:r>
                  <a:rPr lang="en-US" sz="2400" dirty="0">
                    <a:latin typeface="Arial Black" pitchFamily="34" charset="0"/>
                  </a:rPr>
                  <a:t>Actions</a:t>
                </a:r>
              </a:p>
            </p:txBody>
          </p:sp>
          <p:sp>
            <p:nvSpPr>
              <p:cNvPr id="87051" name="Text Box 10"/>
              <p:cNvSpPr txBox="1">
                <a:spLocks noChangeArrowheads="1"/>
              </p:cNvSpPr>
              <p:nvPr/>
            </p:nvSpPr>
            <p:spPr bwMode="auto">
              <a:xfrm>
                <a:off x="3648" y="2880"/>
                <a:ext cx="868" cy="420"/>
              </a:xfrm>
              <a:prstGeom prst="rect">
                <a:avLst/>
              </a:prstGeom>
              <a:gradFill rotWithShape="1">
                <a:gsLst>
                  <a:gs pos="0">
                    <a:schemeClr val="bg1"/>
                  </a:gs>
                  <a:gs pos="100000">
                    <a:srgbClr val="FF0000"/>
                  </a:gs>
                </a:gsLst>
                <a:path path="shape">
                  <a:fillToRect l="50000" t="50000" r="50000" b="50000"/>
                </a:path>
              </a:gradFill>
              <a:ln w="25400" algn="ctr">
                <a:solidFill>
                  <a:schemeClr val="tx1"/>
                </a:solidFill>
                <a:miter lim="800000"/>
                <a:headEnd/>
                <a:tailEnd/>
              </a:ln>
            </p:spPr>
            <p:txBody>
              <a:bodyPr wrap="none">
                <a:spAutoFit/>
              </a:bodyPr>
              <a:lstStyle/>
              <a:p>
                <a:pPr algn="ctr"/>
                <a:r>
                  <a:rPr lang="en-US" sz="2400" dirty="0">
                    <a:latin typeface="Arial Black" pitchFamily="34" charset="0"/>
                  </a:rPr>
                  <a:t>Remedial</a:t>
                </a:r>
                <a:br>
                  <a:rPr lang="en-US" sz="2400" dirty="0">
                    <a:latin typeface="Arial Black" pitchFamily="34" charset="0"/>
                  </a:rPr>
                </a:br>
                <a:r>
                  <a:rPr lang="en-US" sz="2400" dirty="0">
                    <a:latin typeface="Arial Black" pitchFamily="34" charset="0"/>
                  </a:rPr>
                  <a:t>Actions</a:t>
                </a:r>
              </a:p>
            </p:txBody>
          </p:sp>
          <p:sp>
            <p:nvSpPr>
              <p:cNvPr id="87052" name="Text Box 11"/>
              <p:cNvSpPr txBox="1">
                <a:spLocks noChangeArrowheads="1"/>
              </p:cNvSpPr>
              <p:nvPr/>
            </p:nvSpPr>
            <p:spPr bwMode="auto">
              <a:xfrm>
                <a:off x="1824" y="3694"/>
                <a:ext cx="1775" cy="414"/>
              </a:xfrm>
              <a:prstGeom prst="rect">
                <a:avLst/>
              </a:prstGeom>
              <a:noFill/>
              <a:ln w="9525">
                <a:noFill/>
                <a:miter lim="800000"/>
                <a:headEnd/>
                <a:tailEnd/>
              </a:ln>
            </p:spPr>
            <p:txBody>
              <a:bodyPr wrap="none">
                <a:spAutoFit/>
              </a:bodyPr>
              <a:lstStyle/>
              <a:p>
                <a:r>
                  <a:rPr lang="en-US" sz="2400" dirty="0">
                    <a:latin typeface="Arial Rounded MT Bold" pitchFamily="34" charset="0"/>
                  </a:rPr>
                  <a:t>See the potential event</a:t>
                </a:r>
                <a:br>
                  <a:rPr lang="en-US" sz="2400" dirty="0">
                    <a:latin typeface="Arial Rounded MT Bold" pitchFamily="34" charset="0"/>
                  </a:rPr>
                </a:br>
                <a:r>
                  <a:rPr lang="en-US" sz="2400" dirty="0">
                    <a:latin typeface="Arial Rounded MT Bold" pitchFamily="34" charset="0"/>
                  </a:rPr>
                  <a:t>and plan to avoid it</a:t>
                </a:r>
              </a:p>
            </p:txBody>
          </p:sp>
          <p:sp>
            <p:nvSpPr>
              <p:cNvPr id="87053" name="Text Box 12"/>
              <p:cNvSpPr txBox="1">
                <a:spLocks noChangeArrowheads="1"/>
              </p:cNvSpPr>
              <p:nvPr/>
            </p:nvSpPr>
            <p:spPr bwMode="auto">
              <a:xfrm>
                <a:off x="3984" y="3310"/>
                <a:ext cx="1700" cy="414"/>
              </a:xfrm>
              <a:prstGeom prst="rect">
                <a:avLst/>
              </a:prstGeom>
              <a:noFill/>
              <a:ln w="9525">
                <a:noFill/>
                <a:miter lim="800000"/>
                <a:headEnd/>
                <a:tailEnd/>
              </a:ln>
            </p:spPr>
            <p:txBody>
              <a:bodyPr wrap="none">
                <a:spAutoFit/>
              </a:bodyPr>
              <a:lstStyle/>
              <a:p>
                <a:r>
                  <a:rPr lang="en-US" sz="2400" dirty="0">
                    <a:latin typeface="Arial Rounded MT Bold" pitchFamily="34" charset="0"/>
                  </a:rPr>
                  <a:t>Address  the event</a:t>
                </a:r>
                <a:br>
                  <a:rPr lang="en-US" sz="2400" dirty="0">
                    <a:latin typeface="Arial Rounded MT Bold" pitchFamily="34" charset="0"/>
                  </a:rPr>
                </a:br>
                <a:r>
                  <a:rPr lang="en-US" sz="2400" dirty="0">
                    <a:latin typeface="Arial Rounded MT Bold" pitchFamily="34" charset="0"/>
                  </a:rPr>
                  <a:t>and its consequences</a:t>
                </a:r>
              </a:p>
            </p:txBody>
          </p:sp>
          <p:cxnSp>
            <p:nvCxnSpPr>
              <p:cNvPr id="87054" name="AutoShape 13"/>
              <p:cNvCxnSpPr>
                <a:cxnSpLocks noChangeShapeType="1"/>
                <a:stCxn id="87051" idx="1"/>
                <a:endCxn id="87049" idx="2"/>
              </p:cNvCxnSpPr>
              <p:nvPr/>
            </p:nvCxnSpPr>
            <p:spPr bwMode="auto">
              <a:xfrm flipH="1" flipV="1">
                <a:off x="3188" y="2675"/>
                <a:ext cx="460" cy="415"/>
              </a:xfrm>
              <a:prstGeom prst="straightConnector1">
                <a:avLst/>
              </a:prstGeom>
              <a:noFill/>
              <a:ln w="63500">
                <a:solidFill>
                  <a:schemeClr val="tx1"/>
                </a:solidFill>
                <a:round/>
                <a:headEnd/>
                <a:tailEnd type="triangle" w="med" len="med"/>
              </a:ln>
            </p:spPr>
          </p:cxnSp>
        </p:grpSp>
      </p:grpSp>
      <p:sp>
        <p:nvSpPr>
          <p:cNvPr id="13" name="Text Box 10"/>
          <p:cNvSpPr txBox="1">
            <a:spLocks noChangeArrowheads="1"/>
          </p:cNvSpPr>
          <p:nvPr/>
        </p:nvSpPr>
        <p:spPr bwMode="auto">
          <a:xfrm>
            <a:off x="0" y="0"/>
            <a:ext cx="3600400" cy="1015663"/>
          </a:xfrm>
          <a:prstGeom prst="rect">
            <a:avLst/>
          </a:prstGeom>
          <a:gradFill rotWithShape="1">
            <a:gsLst>
              <a:gs pos="0">
                <a:schemeClr val="bg1"/>
              </a:gs>
              <a:gs pos="100000">
                <a:srgbClr val="FF0000"/>
              </a:gs>
            </a:gsLst>
            <a:path path="shape">
              <a:fillToRect l="50000" t="50000" r="50000" b="50000"/>
            </a:path>
          </a:gradFill>
          <a:ln w="25400" algn="ctr">
            <a:solidFill>
              <a:schemeClr val="tx1"/>
            </a:solidFill>
            <a:miter lim="800000"/>
            <a:headEnd/>
            <a:tailEnd/>
          </a:ln>
        </p:spPr>
        <p:txBody>
          <a:bodyPr wrap="square">
            <a:spAutoFit/>
          </a:bodyPr>
          <a:lstStyle/>
          <a:p>
            <a:pPr algn="ctr"/>
            <a:r>
              <a:rPr lang="en-US" sz="6000" dirty="0" smtClean="0">
                <a:latin typeface="Arial Black" pitchFamily="34" charset="0"/>
              </a:rPr>
              <a:t>N.C</a:t>
            </a:r>
            <a:endParaRPr lang="en-US" sz="6000" dirty="0">
              <a:latin typeface="Arial Black" pitchFamily="34" charset="0"/>
            </a:endParaRPr>
          </a:p>
        </p:txBody>
      </p:sp>
      <p:cxnSp>
        <p:nvCxnSpPr>
          <p:cNvPr id="14" name="AutoShape 13"/>
          <p:cNvCxnSpPr>
            <a:cxnSpLocks noChangeShapeType="1"/>
          </p:cNvCxnSpPr>
          <p:nvPr/>
        </p:nvCxnSpPr>
        <p:spPr bwMode="auto">
          <a:xfrm>
            <a:off x="971600" y="1052736"/>
            <a:ext cx="1872208" cy="1368152"/>
          </a:xfrm>
          <a:prstGeom prst="straightConnector1">
            <a:avLst/>
          </a:prstGeom>
          <a:noFill/>
          <a:ln w="63500">
            <a:solidFill>
              <a:schemeClr val="tx1"/>
            </a:solidFill>
            <a:round/>
            <a:headEnd/>
            <a:tailEnd type="triangle" w="med" len="med"/>
          </a:ln>
        </p:spPr>
      </p:cxn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WordArt 5"/>
          <p:cNvSpPr>
            <a:spLocks noChangeArrowheads="1" noChangeShapeType="1" noTextEdit="1"/>
          </p:cNvSpPr>
          <p:nvPr/>
        </p:nvSpPr>
        <p:spPr bwMode="auto">
          <a:xfrm>
            <a:off x="1187450" y="620713"/>
            <a:ext cx="6624638" cy="873125"/>
          </a:xfrm>
          <a:prstGeom prst="rect">
            <a:avLst/>
          </a:prstGeom>
        </p:spPr>
        <p:txBody>
          <a:bodyPr wrap="none" fromWordArt="1">
            <a:prstTxWarp prst="textDoubleWave1">
              <a:avLst>
                <a:gd name="adj1" fmla="val 6500"/>
                <a:gd name="adj2" fmla="val 0"/>
              </a:avLst>
            </a:prstTxWarp>
          </a:bodyPr>
          <a:lstStyle/>
          <a:p>
            <a:pPr algn="ctr"/>
            <a:r>
              <a:rPr lang="en-US" sz="3600" b="1" kern="10" spc="-360" dirty="0" smtClean="0">
                <a:ln w="12700">
                  <a:solidFill>
                    <a:srgbClr val="000099"/>
                  </a:solidFill>
                  <a:round/>
                  <a:headEnd/>
                  <a:tailEnd/>
                </a:ln>
                <a:solidFill>
                  <a:srgbClr val="33CCFF"/>
                </a:solidFill>
                <a:effectLst>
                  <a:outerShdw dist="125724" dir="18900000" algn="ctr" rotWithShape="0">
                    <a:srgbClr val="000099"/>
                  </a:outerShdw>
                </a:effectLst>
                <a:latin typeface="Impact"/>
              </a:rPr>
              <a:t>4.10   Corrective </a:t>
            </a:r>
            <a:r>
              <a:rPr lang="en-US" sz="3600" b="1" kern="10" spc="-360" dirty="0">
                <a:ln w="12700">
                  <a:solidFill>
                    <a:srgbClr val="000099"/>
                  </a:solidFill>
                  <a:round/>
                  <a:headEnd/>
                  <a:tailEnd/>
                </a:ln>
                <a:solidFill>
                  <a:srgbClr val="33CCFF"/>
                </a:solidFill>
                <a:effectLst>
                  <a:outerShdw dist="125724" dir="18900000" algn="ctr" rotWithShape="0">
                    <a:srgbClr val="000099"/>
                  </a:outerShdw>
                </a:effectLst>
                <a:latin typeface="Impact"/>
              </a:rPr>
              <a:t>action </a:t>
            </a:r>
          </a:p>
        </p:txBody>
      </p:sp>
      <p:sp>
        <p:nvSpPr>
          <p:cNvPr id="41987" name="Rectangle 6"/>
          <p:cNvSpPr>
            <a:spLocks noChangeArrowheads="1"/>
          </p:cNvSpPr>
          <p:nvPr/>
        </p:nvSpPr>
        <p:spPr bwMode="auto">
          <a:xfrm>
            <a:off x="1078452" y="1897741"/>
            <a:ext cx="5623655" cy="2308324"/>
          </a:xfrm>
          <a:prstGeom prst="rect">
            <a:avLst/>
          </a:prstGeom>
          <a:noFill/>
          <a:ln w="9525">
            <a:noFill/>
            <a:miter lim="800000"/>
            <a:headEnd/>
            <a:tailEnd/>
          </a:ln>
        </p:spPr>
        <p:txBody>
          <a:bodyPr wrap="none" anchor="ctr">
            <a:spAutoFit/>
          </a:bodyPr>
          <a:lstStyle/>
          <a:p>
            <a:pPr>
              <a:buFontTx/>
              <a:buChar char="•"/>
            </a:pPr>
            <a:r>
              <a:rPr lang="en-US" sz="3600" b="1" dirty="0">
                <a:solidFill>
                  <a:srgbClr val="003300"/>
                </a:solidFill>
              </a:rPr>
              <a:t> </a:t>
            </a:r>
            <a:r>
              <a:rPr lang="en-US" sz="3600" b="1" dirty="0" smtClean="0">
                <a:solidFill>
                  <a:srgbClr val="003300"/>
                </a:solidFill>
              </a:rPr>
              <a:t>investigate </a:t>
            </a:r>
            <a:r>
              <a:rPr lang="en-US" sz="3600" b="1" dirty="0">
                <a:solidFill>
                  <a:srgbClr val="003300"/>
                </a:solidFill>
              </a:rPr>
              <a:t>the underlying cause </a:t>
            </a:r>
          </a:p>
          <a:p>
            <a:pPr>
              <a:buFontTx/>
              <a:buChar char="•"/>
            </a:pPr>
            <a:r>
              <a:rPr lang="en-US" sz="3600" b="1" dirty="0">
                <a:solidFill>
                  <a:srgbClr val="003300"/>
                </a:solidFill>
              </a:rPr>
              <a:t> document and implement any changes </a:t>
            </a:r>
          </a:p>
          <a:p>
            <a:pPr>
              <a:buFontTx/>
              <a:buChar char="•"/>
            </a:pPr>
            <a:r>
              <a:rPr lang="en-US" sz="3600" b="1" dirty="0">
                <a:solidFill>
                  <a:srgbClr val="003300"/>
                </a:solidFill>
              </a:rPr>
              <a:t> monitor the results of corrective </a:t>
            </a:r>
            <a:r>
              <a:rPr lang="en-US" sz="3600" b="1" dirty="0" smtClean="0">
                <a:solidFill>
                  <a:srgbClr val="003300"/>
                </a:solidFill>
              </a:rPr>
              <a:t>action</a:t>
            </a:r>
          </a:p>
          <a:p>
            <a:pPr>
              <a:buFontTx/>
              <a:buChar char="•"/>
            </a:pPr>
            <a:r>
              <a:rPr lang="en-US" sz="3600" b="1" dirty="0" smtClean="0">
                <a:solidFill>
                  <a:srgbClr val="003300"/>
                </a:solidFill>
              </a:rPr>
              <a:t> appropriate areas of activity are audited</a:t>
            </a:r>
            <a:endParaRPr lang="en-US" sz="3600" b="1" dirty="0">
              <a:solidFill>
                <a:srgbClr val="003300"/>
              </a:solidFill>
            </a:endParaRPr>
          </a:p>
        </p:txBody>
      </p:sp>
      <p:pic>
        <p:nvPicPr>
          <p:cNvPr id="4" name="Picture 3" descr="pat-mat.jpg"/>
          <p:cNvPicPr>
            <a:picLocks noChangeAspect="1"/>
          </p:cNvPicPr>
          <p:nvPr/>
        </p:nvPicPr>
        <p:blipFill>
          <a:blip r:embed="rId3" cstate="print"/>
          <a:stretch>
            <a:fillRect/>
          </a:stretch>
        </p:blipFill>
        <p:spPr>
          <a:xfrm>
            <a:off x="6477029" y="4324369"/>
            <a:ext cx="2452689" cy="1962151"/>
          </a:xfrm>
          <a:prstGeom prst="rect">
            <a:avLst/>
          </a:prstGeom>
        </p:spPr>
      </p:pic>
      <p:sp>
        <p:nvSpPr>
          <p:cNvPr id="5" name="TextBox 4"/>
          <p:cNvSpPr txBox="1"/>
          <p:nvPr/>
        </p:nvSpPr>
        <p:spPr>
          <a:xfrm>
            <a:off x="2428860" y="4786322"/>
            <a:ext cx="2643206" cy="646331"/>
          </a:xfrm>
          <a:prstGeom prst="rect">
            <a:avLst/>
          </a:prstGeom>
          <a:noFill/>
        </p:spPr>
        <p:txBody>
          <a:bodyPr wrap="square" rtlCol="0">
            <a:spAutoFit/>
          </a:bodyPr>
          <a:lstStyle/>
          <a:p>
            <a:pPr algn="ctr"/>
            <a:r>
              <a:rPr lang="en-US" sz="3600" b="1" dirty="0" smtClean="0">
                <a:ln w="10541" cmpd="sng">
                  <a:solidFill>
                    <a:srgbClr val="7D7D7D">
                      <a:tint val="100000"/>
                      <a:shade val="100000"/>
                      <a:satMod val="110000"/>
                    </a:srgbClr>
                  </a:solidFill>
                  <a:prstDash val="solid"/>
                </a:ln>
                <a:solidFill>
                  <a:srgbClr val="FF0000"/>
                </a:solidFill>
              </a:rPr>
              <a:t>a reactive process</a:t>
            </a:r>
            <a:endParaRPr lang="en-US" sz="3600" b="1" dirty="0">
              <a:ln w="10541" cmpd="sng">
                <a:solidFill>
                  <a:srgbClr val="7D7D7D">
                    <a:tint val="100000"/>
                    <a:shade val="100000"/>
                    <a:satMod val="110000"/>
                  </a:srgbClr>
                </a:solidFill>
                <a:prstDash val="solid"/>
              </a:ln>
              <a:solidFill>
                <a:srgbClr val="FF0000"/>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nvGraphicFramePr>
        <p:xfrm>
          <a:off x="990600" y="762000"/>
          <a:ext cx="7010400" cy="2057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4995" name="Content Placeholder 2"/>
          <p:cNvSpPr>
            <a:spLocks noGrp="1"/>
          </p:cNvSpPr>
          <p:nvPr>
            <p:ph idx="1"/>
          </p:nvPr>
        </p:nvSpPr>
        <p:spPr>
          <a:xfrm>
            <a:off x="457200" y="3733800"/>
            <a:ext cx="8229600" cy="1600200"/>
          </a:xfrm>
        </p:spPr>
        <p:txBody>
          <a:bodyPr/>
          <a:lstStyle/>
          <a:p>
            <a:r>
              <a:rPr lang="en-US" sz="2000" smtClean="0"/>
              <a:t>Corrective action</a:t>
            </a:r>
            <a:endParaRPr lang="en-US" sz="2000" b="1" smtClean="0"/>
          </a:p>
          <a:p>
            <a:pPr lvl="1"/>
            <a:r>
              <a:rPr lang="en-US" sz="2000" b="1" smtClean="0"/>
              <a:t>Action taken to eliminate the cause of a detected non-conformity or other undesirable situation</a:t>
            </a:r>
          </a:p>
          <a:p>
            <a:endParaRPr lang="en-US" smtClean="0"/>
          </a:p>
        </p:txBody>
      </p:sp>
      <p:sp>
        <p:nvSpPr>
          <p:cNvPr id="21508" name="Slide Number Placeholder 3"/>
          <p:cNvSpPr>
            <a:spLocks noGrp="1"/>
          </p:cNvSpPr>
          <p:nvPr>
            <p:ph type="sldNum" sz="quarter" idx="4294967295"/>
          </p:nvPr>
        </p:nvSpPr>
        <p:spPr bwMode="auto">
          <a:xfrm>
            <a:off x="6553200" y="6356350"/>
            <a:ext cx="2133600" cy="365125"/>
          </a:xfrm>
          <a:prstGeom prst="rect">
            <a:avLst/>
          </a:prstGeom>
          <a:ln>
            <a:miter lim="800000"/>
            <a:headEnd/>
            <a:tailEnd/>
          </a:ln>
        </p:spPr>
        <p:txBody>
          <a:bodyPr/>
          <a:lstStyle/>
          <a:p>
            <a:pPr>
              <a:defRPr/>
            </a:pPr>
            <a:fld id="{E210FF7E-4656-45AF-9451-A8AF03AD7041}" type="slidenum">
              <a:rPr lang="ar-SA"/>
              <a:pPr>
                <a:defRPr/>
              </a:pPr>
              <a:t>66</a:t>
            </a:fld>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0" y="0"/>
            <a:ext cx="9247265" cy="6220842"/>
            <a:chOff x="912" y="816"/>
            <a:chExt cx="4567" cy="3100"/>
          </a:xfrm>
        </p:grpSpPr>
        <p:sp>
          <p:nvSpPr>
            <p:cNvPr id="87045" name="Text Box 4"/>
            <p:cNvSpPr txBox="1">
              <a:spLocks noChangeArrowheads="1"/>
            </p:cNvSpPr>
            <p:nvPr/>
          </p:nvSpPr>
          <p:spPr bwMode="auto">
            <a:xfrm>
              <a:off x="3600" y="1536"/>
              <a:ext cx="1879" cy="414"/>
            </a:xfrm>
            <a:prstGeom prst="rect">
              <a:avLst/>
            </a:prstGeom>
            <a:noFill/>
            <a:ln w="9525">
              <a:noFill/>
              <a:miter lim="800000"/>
              <a:headEnd/>
              <a:tailEnd/>
            </a:ln>
          </p:spPr>
          <p:txBody>
            <a:bodyPr wrap="none">
              <a:spAutoFit/>
            </a:bodyPr>
            <a:lstStyle/>
            <a:p>
              <a:r>
                <a:rPr lang="en-US" sz="2400" dirty="0">
                  <a:latin typeface="Arial Rounded MT Bold" pitchFamily="34" charset="0"/>
                </a:rPr>
                <a:t>Learn from the event</a:t>
              </a:r>
              <a:br>
                <a:rPr lang="en-US" sz="2400" dirty="0">
                  <a:latin typeface="Arial Rounded MT Bold" pitchFamily="34" charset="0"/>
                </a:rPr>
              </a:br>
              <a:r>
                <a:rPr lang="en-US" sz="2400" dirty="0">
                  <a:latin typeface="Arial Rounded MT Bold" pitchFamily="34" charset="0"/>
                </a:rPr>
                <a:t>and avoid its recurrence</a:t>
              </a:r>
            </a:p>
          </p:txBody>
        </p:sp>
        <p:grpSp>
          <p:nvGrpSpPr>
            <p:cNvPr id="3" name="Group 5"/>
            <p:cNvGrpSpPr>
              <a:grpSpLocks/>
            </p:cNvGrpSpPr>
            <p:nvPr/>
          </p:nvGrpSpPr>
          <p:grpSpPr bwMode="auto">
            <a:xfrm>
              <a:off x="912" y="816"/>
              <a:ext cx="4484" cy="3100"/>
              <a:chOff x="1200" y="1008"/>
              <a:chExt cx="4484" cy="3100"/>
            </a:xfrm>
          </p:grpSpPr>
          <p:sp>
            <p:nvSpPr>
              <p:cNvPr id="87047" name="Line 6"/>
              <p:cNvSpPr>
                <a:spLocks noChangeShapeType="1"/>
              </p:cNvSpPr>
              <p:nvPr/>
            </p:nvSpPr>
            <p:spPr bwMode="auto">
              <a:xfrm flipV="1">
                <a:off x="1200" y="1008"/>
                <a:ext cx="3360" cy="2928"/>
              </a:xfrm>
              <a:prstGeom prst="line">
                <a:avLst/>
              </a:prstGeom>
              <a:noFill/>
              <a:ln w="127000">
                <a:solidFill>
                  <a:schemeClr val="tx1"/>
                </a:solidFill>
                <a:round/>
                <a:headEnd/>
                <a:tailEnd type="triangle" w="med" len="med"/>
              </a:ln>
            </p:spPr>
            <p:txBody>
              <a:bodyPr/>
              <a:lstStyle/>
              <a:p>
                <a:endParaRPr lang="en-US"/>
              </a:p>
            </p:txBody>
          </p:sp>
          <p:sp>
            <p:nvSpPr>
              <p:cNvPr id="87048" name="Text Box 7"/>
              <p:cNvSpPr txBox="1">
                <a:spLocks noChangeArrowheads="1"/>
              </p:cNvSpPr>
              <p:nvPr/>
            </p:nvSpPr>
            <p:spPr bwMode="auto">
              <a:xfrm>
                <a:off x="1218" y="3269"/>
                <a:ext cx="968" cy="414"/>
              </a:xfrm>
              <a:prstGeom prst="rect">
                <a:avLst/>
              </a:prstGeom>
              <a:gradFill rotWithShape="1">
                <a:gsLst>
                  <a:gs pos="0">
                    <a:schemeClr val="bg1"/>
                  </a:gs>
                  <a:gs pos="100000">
                    <a:srgbClr val="00FF00"/>
                  </a:gs>
                </a:gsLst>
                <a:path path="shape">
                  <a:fillToRect l="50000" t="50000" r="50000" b="50000"/>
                </a:path>
              </a:gradFill>
              <a:ln w="25400">
                <a:solidFill>
                  <a:schemeClr val="tx1"/>
                </a:solidFill>
                <a:miter lim="800000"/>
                <a:headEnd/>
                <a:tailEnd/>
              </a:ln>
            </p:spPr>
            <p:txBody>
              <a:bodyPr wrap="none">
                <a:spAutoFit/>
              </a:bodyPr>
              <a:lstStyle/>
              <a:p>
                <a:pPr algn="ctr"/>
                <a:r>
                  <a:rPr lang="en-US" sz="2400" dirty="0">
                    <a:latin typeface="Arial Black" pitchFamily="34" charset="0"/>
                  </a:rPr>
                  <a:t>Preventive</a:t>
                </a:r>
              </a:p>
              <a:p>
                <a:pPr algn="ctr"/>
                <a:r>
                  <a:rPr lang="en-US" sz="2400" dirty="0">
                    <a:latin typeface="Arial Black" pitchFamily="34" charset="0"/>
                  </a:rPr>
                  <a:t>Actions</a:t>
                </a:r>
                <a:endParaRPr lang="en-US" dirty="0">
                  <a:latin typeface="Arial Black" pitchFamily="34" charset="0"/>
                </a:endParaRPr>
              </a:p>
            </p:txBody>
          </p:sp>
          <p:sp>
            <p:nvSpPr>
              <p:cNvPr id="87049" name="AutoShape 8"/>
              <p:cNvSpPr>
                <a:spLocks noChangeArrowheads="1"/>
              </p:cNvSpPr>
              <p:nvPr/>
            </p:nvSpPr>
            <p:spPr bwMode="auto">
              <a:xfrm>
                <a:off x="2448" y="2016"/>
                <a:ext cx="960" cy="816"/>
              </a:xfrm>
              <a:prstGeom prst="irregularSeal2">
                <a:avLst/>
              </a:prstGeom>
              <a:solidFill>
                <a:schemeClr val="accent1"/>
              </a:solidFill>
              <a:ln w="9525">
                <a:solidFill>
                  <a:schemeClr val="tx1"/>
                </a:solidFill>
                <a:miter lim="800000"/>
                <a:headEnd/>
                <a:tailEnd/>
              </a:ln>
            </p:spPr>
            <p:txBody>
              <a:bodyPr wrap="none" anchor="ctr"/>
              <a:lstStyle/>
              <a:p>
                <a:endParaRPr lang="en-US">
                  <a:latin typeface="Calibri" pitchFamily="34" charset="0"/>
                </a:endParaRPr>
              </a:p>
            </p:txBody>
          </p:sp>
          <p:sp>
            <p:nvSpPr>
              <p:cNvPr id="87050" name="Text Box 9"/>
              <p:cNvSpPr txBox="1">
                <a:spLocks noChangeArrowheads="1"/>
              </p:cNvSpPr>
              <p:nvPr/>
            </p:nvSpPr>
            <p:spPr bwMode="auto">
              <a:xfrm>
                <a:off x="3458" y="1301"/>
                <a:ext cx="1015" cy="414"/>
              </a:xfrm>
              <a:prstGeom prst="rect">
                <a:avLst/>
              </a:prstGeom>
              <a:gradFill rotWithShape="1">
                <a:gsLst>
                  <a:gs pos="0">
                    <a:schemeClr val="bg1"/>
                  </a:gs>
                  <a:gs pos="100000">
                    <a:srgbClr val="FFCC00"/>
                  </a:gs>
                </a:gsLst>
                <a:path path="shape">
                  <a:fillToRect l="50000" t="50000" r="50000" b="50000"/>
                </a:path>
              </a:gradFill>
              <a:ln w="25400" algn="ctr">
                <a:solidFill>
                  <a:schemeClr val="tx1"/>
                </a:solidFill>
                <a:miter lim="800000"/>
                <a:headEnd/>
                <a:tailEnd/>
              </a:ln>
            </p:spPr>
            <p:txBody>
              <a:bodyPr wrap="none">
                <a:spAutoFit/>
              </a:bodyPr>
              <a:lstStyle/>
              <a:p>
                <a:pPr algn="ctr"/>
                <a:r>
                  <a:rPr lang="en-US" sz="2400" dirty="0">
                    <a:latin typeface="Arial Black" pitchFamily="34" charset="0"/>
                  </a:rPr>
                  <a:t>Corrective </a:t>
                </a:r>
                <a:br>
                  <a:rPr lang="en-US" sz="2400" dirty="0">
                    <a:latin typeface="Arial Black" pitchFamily="34" charset="0"/>
                  </a:rPr>
                </a:br>
                <a:r>
                  <a:rPr lang="en-US" sz="2400" dirty="0">
                    <a:latin typeface="Arial Black" pitchFamily="34" charset="0"/>
                  </a:rPr>
                  <a:t>Actions</a:t>
                </a:r>
              </a:p>
            </p:txBody>
          </p:sp>
          <p:sp>
            <p:nvSpPr>
              <p:cNvPr id="87051" name="Text Box 10"/>
              <p:cNvSpPr txBox="1">
                <a:spLocks noChangeArrowheads="1"/>
              </p:cNvSpPr>
              <p:nvPr/>
            </p:nvSpPr>
            <p:spPr bwMode="auto">
              <a:xfrm>
                <a:off x="3648" y="2880"/>
                <a:ext cx="868" cy="420"/>
              </a:xfrm>
              <a:prstGeom prst="rect">
                <a:avLst/>
              </a:prstGeom>
              <a:gradFill rotWithShape="1">
                <a:gsLst>
                  <a:gs pos="0">
                    <a:schemeClr val="bg1"/>
                  </a:gs>
                  <a:gs pos="100000">
                    <a:srgbClr val="FF0000"/>
                  </a:gs>
                </a:gsLst>
                <a:path path="shape">
                  <a:fillToRect l="50000" t="50000" r="50000" b="50000"/>
                </a:path>
              </a:gradFill>
              <a:ln w="25400" algn="ctr">
                <a:solidFill>
                  <a:schemeClr val="tx1"/>
                </a:solidFill>
                <a:miter lim="800000"/>
                <a:headEnd/>
                <a:tailEnd/>
              </a:ln>
            </p:spPr>
            <p:txBody>
              <a:bodyPr wrap="none">
                <a:spAutoFit/>
              </a:bodyPr>
              <a:lstStyle/>
              <a:p>
                <a:pPr algn="ctr"/>
                <a:r>
                  <a:rPr lang="en-US" sz="2400" dirty="0">
                    <a:latin typeface="Arial Black" pitchFamily="34" charset="0"/>
                  </a:rPr>
                  <a:t>Remedial</a:t>
                </a:r>
                <a:br>
                  <a:rPr lang="en-US" sz="2400" dirty="0">
                    <a:latin typeface="Arial Black" pitchFamily="34" charset="0"/>
                  </a:rPr>
                </a:br>
                <a:r>
                  <a:rPr lang="en-US" sz="2400" dirty="0">
                    <a:latin typeface="Arial Black" pitchFamily="34" charset="0"/>
                  </a:rPr>
                  <a:t>Actions</a:t>
                </a:r>
              </a:p>
            </p:txBody>
          </p:sp>
          <p:sp>
            <p:nvSpPr>
              <p:cNvPr id="87052" name="Text Box 11"/>
              <p:cNvSpPr txBox="1">
                <a:spLocks noChangeArrowheads="1"/>
              </p:cNvSpPr>
              <p:nvPr/>
            </p:nvSpPr>
            <p:spPr bwMode="auto">
              <a:xfrm>
                <a:off x="1824" y="3694"/>
                <a:ext cx="1775" cy="414"/>
              </a:xfrm>
              <a:prstGeom prst="rect">
                <a:avLst/>
              </a:prstGeom>
              <a:noFill/>
              <a:ln w="9525">
                <a:noFill/>
                <a:miter lim="800000"/>
                <a:headEnd/>
                <a:tailEnd/>
              </a:ln>
            </p:spPr>
            <p:txBody>
              <a:bodyPr wrap="none">
                <a:spAutoFit/>
              </a:bodyPr>
              <a:lstStyle/>
              <a:p>
                <a:r>
                  <a:rPr lang="en-US" sz="2400" dirty="0">
                    <a:latin typeface="Arial Rounded MT Bold" pitchFamily="34" charset="0"/>
                  </a:rPr>
                  <a:t>See the potential event</a:t>
                </a:r>
                <a:br>
                  <a:rPr lang="en-US" sz="2400" dirty="0">
                    <a:latin typeface="Arial Rounded MT Bold" pitchFamily="34" charset="0"/>
                  </a:rPr>
                </a:br>
                <a:r>
                  <a:rPr lang="en-US" sz="2400" dirty="0">
                    <a:latin typeface="Arial Rounded MT Bold" pitchFamily="34" charset="0"/>
                  </a:rPr>
                  <a:t>and plan to avoid it</a:t>
                </a:r>
              </a:p>
            </p:txBody>
          </p:sp>
          <p:sp>
            <p:nvSpPr>
              <p:cNvPr id="87053" name="Text Box 12"/>
              <p:cNvSpPr txBox="1">
                <a:spLocks noChangeArrowheads="1"/>
              </p:cNvSpPr>
              <p:nvPr/>
            </p:nvSpPr>
            <p:spPr bwMode="auto">
              <a:xfrm>
                <a:off x="3984" y="3310"/>
                <a:ext cx="1700" cy="414"/>
              </a:xfrm>
              <a:prstGeom prst="rect">
                <a:avLst/>
              </a:prstGeom>
              <a:noFill/>
              <a:ln w="9525">
                <a:noFill/>
                <a:miter lim="800000"/>
                <a:headEnd/>
                <a:tailEnd/>
              </a:ln>
            </p:spPr>
            <p:txBody>
              <a:bodyPr wrap="none">
                <a:spAutoFit/>
              </a:bodyPr>
              <a:lstStyle/>
              <a:p>
                <a:r>
                  <a:rPr lang="en-US" sz="2400" dirty="0">
                    <a:latin typeface="Arial Rounded MT Bold" pitchFamily="34" charset="0"/>
                  </a:rPr>
                  <a:t>Address  the event</a:t>
                </a:r>
                <a:br>
                  <a:rPr lang="en-US" sz="2400" dirty="0">
                    <a:latin typeface="Arial Rounded MT Bold" pitchFamily="34" charset="0"/>
                  </a:rPr>
                </a:br>
                <a:r>
                  <a:rPr lang="en-US" sz="2400" dirty="0">
                    <a:latin typeface="Arial Rounded MT Bold" pitchFamily="34" charset="0"/>
                  </a:rPr>
                  <a:t>and its consequences</a:t>
                </a:r>
              </a:p>
            </p:txBody>
          </p:sp>
          <p:cxnSp>
            <p:nvCxnSpPr>
              <p:cNvPr id="87054" name="AutoShape 13"/>
              <p:cNvCxnSpPr>
                <a:cxnSpLocks noChangeShapeType="1"/>
                <a:stCxn id="87051" idx="1"/>
                <a:endCxn id="87049" idx="2"/>
              </p:cNvCxnSpPr>
              <p:nvPr/>
            </p:nvCxnSpPr>
            <p:spPr bwMode="auto">
              <a:xfrm flipH="1" flipV="1">
                <a:off x="2964" y="2728"/>
                <a:ext cx="676" cy="362"/>
              </a:xfrm>
              <a:prstGeom prst="straightConnector1">
                <a:avLst/>
              </a:prstGeom>
              <a:noFill/>
              <a:ln w="63500">
                <a:solidFill>
                  <a:schemeClr val="tx1"/>
                </a:solidFill>
                <a:round/>
                <a:headEnd/>
                <a:tailEnd type="triangle" w="med" len="med"/>
              </a:ln>
            </p:spPr>
          </p:cxnSp>
        </p:grpSp>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WordArt 5"/>
          <p:cNvSpPr>
            <a:spLocks noChangeArrowheads="1" noChangeShapeType="1" noTextEdit="1"/>
          </p:cNvSpPr>
          <p:nvPr/>
        </p:nvSpPr>
        <p:spPr bwMode="auto">
          <a:xfrm>
            <a:off x="1403350" y="476250"/>
            <a:ext cx="6626225" cy="1222375"/>
          </a:xfrm>
          <a:prstGeom prst="rect">
            <a:avLst/>
          </a:prstGeom>
        </p:spPr>
        <p:txBody>
          <a:bodyPr wrap="none" fromWordArt="1">
            <a:prstTxWarp prst="textCanDown">
              <a:avLst>
                <a:gd name="adj" fmla="val 33333"/>
              </a:avLst>
            </a:prstTxWarp>
          </a:bodyPr>
          <a:lstStyle/>
          <a:p>
            <a:pPr algn="ctr"/>
            <a:r>
              <a:rPr lang="en-US" sz="3600" b="1" kern="10" dirty="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4.11 Preventive action</a:t>
            </a:r>
          </a:p>
        </p:txBody>
      </p:sp>
      <p:sp>
        <p:nvSpPr>
          <p:cNvPr id="43011" name="Rectangle 6"/>
          <p:cNvSpPr>
            <a:spLocks noChangeArrowheads="1"/>
          </p:cNvSpPr>
          <p:nvPr/>
        </p:nvSpPr>
        <p:spPr bwMode="auto">
          <a:xfrm>
            <a:off x="214282" y="2143116"/>
            <a:ext cx="8643998" cy="1200329"/>
          </a:xfrm>
          <a:prstGeom prst="rect">
            <a:avLst/>
          </a:prstGeom>
          <a:noFill/>
          <a:ln w="9525">
            <a:noFill/>
            <a:miter lim="800000"/>
            <a:headEnd/>
            <a:tailEnd/>
          </a:ln>
        </p:spPr>
        <p:txBody>
          <a:bodyPr wrap="square" anchor="ctr">
            <a:spAutoFit/>
          </a:bodyPr>
          <a:lstStyle/>
          <a:p>
            <a:pPr>
              <a:buFont typeface="Wingdings" pitchFamily="2" charset="2"/>
              <a:buChar char="Ø"/>
            </a:pPr>
            <a:r>
              <a:rPr lang="en-US" sz="3600" b="1" dirty="0"/>
              <a:t> </a:t>
            </a:r>
            <a:r>
              <a:rPr lang="en-US" sz="3600" b="1" dirty="0" smtClean="0"/>
              <a:t> identified </a:t>
            </a:r>
            <a:r>
              <a:rPr lang="en-US" sz="3600" b="1" dirty="0"/>
              <a:t>the improvements needed</a:t>
            </a:r>
            <a:r>
              <a:rPr lang="en-US" sz="3600" b="1" dirty="0" smtClean="0"/>
              <a:t>, potential </a:t>
            </a:r>
            <a:r>
              <a:rPr lang="en-US" sz="3600" b="1" dirty="0"/>
              <a:t>sources </a:t>
            </a:r>
            <a:r>
              <a:rPr lang="en-US" sz="3600" b="1" dirty="0" smtClean="0"/>
              <a:t>of NCs</a:t>
            </a:r>
            <a:endParaRPr lang="en-US" sz="3600" b="1" dirty="0"/>
          </a:p>
          <a:p>
            <a:pPr>
              <a:buFont typeface="Wingdings" pitchFamily="2" charset="2"/>
              <a:buChar char="Ø"/>
            </a:pPr>
            <a:r>
              <a:rPr lang="en-US" sz="3600" b="1" dirty="0" smtClean="0">
                <a:solidFill>
                  <a:srgbClr val="003300"/>
                </a:solidFill>
              </a:rPr>
              <a:t> procedure </a:t>
            </a:r>
            <a:r>
              <a:rPr lang="en-US" sz="3600" b="1" dirty="0">
                <a:solidFill>
                  <a:srgbClr val="003300"/>
                </a:solidFill>
              </a:rPr>
              <a:t>for preventive action </a:t>
            </a:r>
          </a:p>
        </p:txBody>
      </p:sp>
      <p:sp>
        <p:nvSpPr>
          <p:cNvPr id="4" name="Rectangle 3"/>
          <p:cNvSpPr/>
          <p:nvPr/>
        </p:nvSpPr>
        <p:spPr>
          <a:xfrm>
            <a:off x="1585773" y="4282867"/>
            <a:ext cx="2771913" cy="646331"/>
          </a:xfrm>
          <a:prstGeom prst="rect">
            <a:avLst/>
          </a:prstGeom>
        </p:spPr>
        <p:txBody>
          <a:bodyPr wrap="none">
            <a:spAutoFit/>
          </a:bodyPr>
          <a:lstStyle/>
          <a:p>
            <a:r>
              <a:rPr lang="en-US" sz="3600" b="1" dirty="0" smtClean="0">
                <a:ln w="10541" cmpd="sng">
                  <a:solidFill>
                    <a:srgbClr val="7D7D7D">
                      <a:tint val="100000"/>
                      <a:shade val="100000"/>
                      <a:satMod val="110000"/>
                    </a:srgbClr>
                  </a:solidFill>
                  <a:prstDash val="solid"/>
                </a:ln>
                <a:solidFill>
                  <a:srgbClr val="FF0000"/>
                </a:solidFill>
              </a:rPr>
              <a:t>a pro-active process</a:t>
            </a:r>
          </a:p>
        </p:txBody>
      </p:sp>
      <p:pic>
        <p:nvPicPr>
          <p:cNvPr id="5" name="Picture 4" descr="339409241-Pat_Mat_3.jpg"/>
          <p:cNvPicPr>
            <a:picLocks noChangeAspect="1"/>
          </p:cNvPicPr>
          <p:nvPr/>
        </p:nvPicPr>
        <p:blipFill>
          <a:blip r:embed="rId3" cstate="print"/>
          <a:stretch>
            <a:fillRect/>
          </a:stretch>
        </p:blipFill>
        <p:spPr>
          <a:xfrm>
            <a:off x="5548346" y="3643314"/>
            <a:ext cx="2809868" cy="2103889"/>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4"/>
          <p:cNvSpPr>
            <a:spLocks noGrp="1"/>
          </p:cNvSpPr>
          <p:nvPr>
            <p:ph type="ctrTitle"/>
          </p:nvPr>
        </p:nvSpPr>
        <p:spPr>
          <a:xfrm>
            <a:off x="762000" y="2590800"/>
            <a:ext cx="7772400" cy="3200400"/>
          </a:xfrm>
        </p:spPr>
        <p:txBody>
          <a:bodyPr/>
          <a:lstStyle/>
          <a:p>
            <a:r>
              <a:rPr lang="en-US" sz="2800" b="1" smtClean="0"/>
              <a:t>Preventive action</a:t>
            </a:r>
            <a:br>
              <a:rPr lang="en-US" sz="2800" b="1" smtClean="0"/>
            </a:br>
            <a:r>
              <a:rPr lang="en-US" sz="2800" b="1" smtClean="0"/>
              <a:t>Action taken to eliminate the cause of a potential nonconformity or undesirable potential situation</a:t>
            </a:r>
            <a:r>
              <a:rPr lang="en-US" sz="2400" b="1" smtClean="0"/>
              <a:t/>
            </a:r>
            <a:br>
              <a:rPr lang="en-US" sz="2400" b="1" smtClean="0"/>
            </a:br>
            <a:r>
              <a:rPr lang="en-US" sz="2400" b="1" smtClean="0"/>
              <a:t/>
            </a:r>
            <a:br>
              <a:rPr lang="en-US" sz="2400" b="1" smtClean="0"/>
            </a:br>
            <a:endParaRPr lang="en-US" sz="2800" smtClean="0"/>
          </a:p>
        </p:txBody>
      </p:sp>
      <p:sp>
        <p:nvSpPr>
          <p:cNvPr id="25603" name="Slide Number Placeholder 3"/>
          <p:cNvSpPr>
            <a:spLocks noGrp="1"/>
          </p:cNvSpPr>
          <p:nvPr>
            <p:ph type="sldNum" sz="quarter" idx="12"/>
          </p:nvPr>
        </p:nvSpPr>
        <p:spPr bwMode="auto">
          <a:ln>
            <a:miter lim="800000"/>
            <a:headEnd/>
            <a:tailEnd/>
          </a:ln>
        </p:spPr>
        <p:txBody>
          <a:bodyPr/>
          <a:lstStyle/>
          <a:p>
            <a:pPr>
              <a:defRPr/>
            </a:pPr>
            <a:fld id="{8518F169-36AA-4A3D-8062-EBD61611B894}" type="slidenum">
              <a:rPr lang="ar-SA"/>
              <a:pPr>
                <a:defRPr/>
              </a:pPr>
              <a:t>69</a:t>
            </a:fld>
            <a:endParaRPr lang="en-US"/>
          </a:p>
        </p:txBody>
      </p:sp>
      <p:graphicFrame>
        <p:nvGraphicFramePr>
          <p:cNvPr id="8" name="Diagram 7"/>
          <p:cNvGraphicFramePr/>
          <p:nvPr/>
        </p:nvGraphicFramePr>
        <p:xfrm>
          <a:off x="914400" y="533400"/>
          <a:ext cx="7010400" cy="2057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274638"/>
            <a:ext cx="8229600" cy="5592762"/>
          </a:xfrm>
        </p:spPr>
        <p:txBody>
          <a:bodyPr/>
          <a:lstStyle/>
          <a:p>
            <a:endParaRPr lang="en-US" smtClean="0"/>
          </a:p>
        </p:txBody>
      </p:sp>
      <p:graphicFrame>
        <p:nvGraphicFramePr>
          <p:cNvPr id="3" name="Table 2"/>
          <p:cNvGraphicFramePr>
            <a:graphicFrameLocks noGrp="1"/>
          </p:cNvGraphicFramePr>
          <p:nvPr/>
        </p:nvGraphicFramePr>
        <p:xfrm>
          <a:off x="1524000" y="1397000"/>
          <a:ext cx="6096000" cy="1036320"/>
        </p:xfrm>
        <a:graphic>
          <a:graphicData uri="http://schemas.openxmlformats.org/drawingml/2006/table">
            <a:tbl>
              <a:tblPr firstRow="1" bandRow="1">
                <a:tableStyleId>{5C22544A-7EE6-4342-B048-85BDC9FD1C3A}</a:tableStyleId>
              </a:tblPr>
              <a:tblGrid>
                <a:gridCol w="3048000"/>
                <a:gridCol w="3048000"/>
              </a:tblGrid>
              <a:tr h="370840">
                <a:tc>
                  <a:txBody>
                    <a:bodyPr/>
                    <a:lstStyle/>
                    <a:p>
                      <a:endParaRPr lang="en-US" dirty="0"/>
                    </a:p>
                  </a:txBody>
                  <a:tcPr/>
                </a:tc>
                <a:tc>
                  <a:txBody>
                    <a:bodyPr/>
                    <a:lstStyle/>
                    <a:p>
                      <a:endParaRPr lang="en-US"/>
                    </a:p>
                  </a:txBody>
                  <a:tcPr/>
                </a:tc>
              </a:tr>
              <a:tr h="370840">
                <a:tc>
                  <a:txBody>
                    <a:bodyPr/>
                    <a:lstStyle/>
                    <a:p>
                      <a:endParaRPr lang="en-US"/>
                    </a:p>
                  </a:txBody>
                  <a:tcPr/>
                </a:tc>
                <a:tc>
                  <a:txBody>
                    <a:bodyPr/>
                    <a:lstStyle/>
                    <a:p>
                      <a:endParaRPr lang="en-US"/>
                    </a:p>
                  </a:txBody>
                  <a:tcPr/>
                </a:tc>
              </a:tr>
            </a:tbl>
          </a:graphicData>
        </a:graphic>
      </p:graphicFrame>
      <p:graphicFrame>
        <p:nvGraphicFramePr>
          <p:cNvPr id="4" name="Table 3"/>
          <p:cNvGraphicFramePr>
            <a:graphicFrameLocks noGrp="1"/>
          </p:cNvGraphicFramePr>
          <p:nvPr/>
        </p:nvGraphicFramePr>
        <p:xfrm>
          <a:off x="395536" y="1"/>
          <a:ext cx="8208912" cy="6874784"/>
        </p:xfrm>
        <a:graphic>
          <a:graphicData uri="http://schemas.openxmlformats.org/drawingml/2006/table">
            <a:tbl>
              <a:tblPr firstRow="1" bandRow="1">
                <a:tableStyleId>{93296810-A885-4BE3-A3E7-6D5BEEA58F35}</a:tableStyleId>
              </a:tblPr>
              <a:tblGrid>
                <a:gridCol w="3096344"/>
                <a:gridCol w="2880320"/>
                <a:gridCol w="2232248"/>
              </a:tblGrid>
              <a:tr h="541929">
                <a:tc>
                  <a:txBody>
                    <a:bodyPr/>
                    <a:lstStyle/>
                    <a:p>
                      <a:pPr algn="ctr" rtl="1"/>
                      <a:r>
                        <a:rPr lang="fa-IR" sz="2000" b="1" i="1" dirty="0" smtClean="0">
                          <a:solidFill>
                            <a:schemeClr val="bg1"/>
                          </a:solidFill>
                          <a:latin typeface="Arial" pitchFamily="34" charset="0"/>
                          <a:cs typeface="Arial" pitchFamily="34" charset="0"/>
                        </a:rPr>
                        <a:t>بی کیفیت</a:t>
                      </a:r>
                      <a:endParaRPr lang="en-US" sz="2000" b="1" i="1" dirty="0">
                        <a:solidFill>
                          <a:schemeClr val="bg1"/>
                        </a:solidFill>
                        <a:latin typeface="Arial" pitchFamily="34" charset="0"/>
                        <a:cs typeface="Arial" pitchFamily="34" charset="0"/>
                      </a:endParaRPr>
                    </a:p>
                  </a:txBody>
                  <a:tcPr anchor="ctr">
                    <a:lnR w="57150" cap="flat" cmpd="sng" algn="ctr">
                      <a:solidFill>
                        <a:schemeClr val="bg1">
                          <a:lumMod val="50000"/>
                        </a:schemeClr>
                      </a:solidFill>
                      <a:prstDash val="solid"/>
                      <a:round/>
                      <a:headEnd type="none" w="med" len="med"/>
                      <a:tailEnd type="none" w="med" len="med"/>
                    </a:lnR>
                    <a:lnB w="57150" cap="flat" cmpd="sng" algn="ctr">
                      <a:solidFill>
                        <a:schemeClr val="bg1">
                          <a:lumMod val="50000"/>
                        </a:schemeClr>
                      </a:solidFill>
                      <a:prstDash val="solid"/>
                      <a:round/>
                      <a:headEnd type="none" w="med" len="med"/>
                      <a:tailEnd type="none" w="med" len="med"/>
                    </a:lnB>
                  </a:tcPr>
                </a:tc>
                <a:tc>
                  <a:txBody>
                    <a:bodyPr/>
                    <a:lstStyle/>
                    <a:p>
                      <a:pPr algn="ctr" rtl="1"/>
                      <a:r>
                        <a:rPr lang="fa-IR" sz="2000" b="1" i="1" dirty="0" smtClean="0">
                          <a:solidFill>
                            <a:schemeClr val="bg1"/>
                          </a:solidFill>
                          <a:latin typeface="Arial" pitchFamily="34" charset="0"/>
                          <a:cs typeface="Arial" pitchFamily="34" charset="0"/>
                        </a:rPr>
                        <a:t>کیفیت</a:t>
                      </a:r>
                      <a:endParaRPr lang="en-US" sz="2000" b="1" i="1" dirty="0">
                        <a:solidFill>
                          <a:schemeClr val="bg1"/>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R w="57150" cap="flat" cmpd="sng" algn="ctr">
                      <a:solidFill>
                        <a:schemeClr val="bg1">
                          <a:lumMod val="50000"/>
                        </a:schemeClr>
                      </a:solidFill>
                      <a:prstDash val="solid"/>
                      <a:round/>
                      <a:headEnd type="none" w="med" len="med"/>
                      <a:tailEnd type="none" w="med" len="med"/>
                    </a:lnR>
                    <a:lnB w="57150" cap="flat" cmpd="sng" algn="ctr">
                      <a:solidFill>
                        <a:schemeClr val="bg1">
                          <a:lumMod val="50000"/>
                        </a:schemeClr>
                      </a:solidFill>
                      <a:prstDash val="solid"/>
                      <a:round/>
                      <a:headEnd type="none" w="med" len="med"/>
                      <a:tailEnd type="none" w="med" len="med"/>
                    </a:lnB>
                  </a:tcPr>
                </a:tc>
                <a:tc>
                  <a:txBody>
                    <a:bodyPr/>
                    <a:lstStyle/>
                    <a:p>
                      <a:pPr algn="ctr" rtl="1"/>
                      <a:r>
                        <a:rPr lang="fa-IR" sz="2000" dirty="0" smtClean="0"/>
                        <a:t>ذینفع</a:t>
                      </a:r>
                      <a:endParaRPr lang="en-US" sz="2000" b="1" i="1" dirty="0">
                        <a:solidFill>
                          <a:schemeClr val="tx2">
                            <a:lumMod val="50000"/>
                          </a:schemeClr>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B w="57150" cap="flat" cmpd="sng" algn="ctr">
                      <a:solidFill>
                        <a:schemeClr val="bg1">
                          <a:lumMod val="50000"/>
                        </a:schemeClr>
                      </a:solidFill>
                      <a:prstDash val="solid"/>
                      <a:round/>
                      <a:headEnd type="none" w="med" len="med"/>
                      <a:tailEnd type="none" w="med" len="med"/>
                    </a:lnB>
                  </a:tcPr>
                </a:tc>
              </a:tr>
              <a:tr h="511785">
                <a:tc>
                  <a:txBody>
                    <a:bodyPr/>
                    <a:lstStyle/>
                    <a:p>
                      <a:pPr algn="ctr" rtl="1"/>
                      <a:r>
                        <a:rPr lang="fa-IR" b="1" dirty="0" smtClean="0">
                          <a:solidFill>
                            <a:schemeClr val="tx1"/>
                          </a:solidFill>
                          <a:latin typeface="Arial" pitchFamily="34" charset="0"/>
                          <a:cs typeface="Arial" pitchFamily="34" charset="0"/>
                        </a:rPr>
                        <a:t>نتیجه ی آزمایش ناقص</a:t>
                      </a:r>
                    </a:p>
                  </a:txBody>
                  <a:tcPr anchor="ctr">
                    <a:lnR w="57150" cap="flat" cmpd="sng" algn="ctr">
                      <a:solidFill>
                        <a:schemeClr val="bg1">
                          <a:lumMod val="50000"/>
                        </a:schemeClr>
                      </a:solidFill>
                      <a:prstDash val="solid"/>
                      <a:round/>
                      <a:headEnd type="none" w="med" len="med"/>
                      <a:tailEnd type="none" w="med" len="med"/>
                    </a:lnR>
                    <a:lnT w="57150" cap="flat" cmpd="sng" algn="ctr">
                      <a:solidFill>
                        <a:schemeClr val="bg1">
                          <a:lumMod val="50000"/>
                        </a:schemeClr>
                      </a:solidFill>
                      <a:prstDash val="solid"/>
                      <a:round/>
                      <a:headEnd type="none" w="med" len="med"/>
                      <a:tailEnd type="none" w="med" len="med"/>
                    </a:lnT>
                    <a:lnB w="3175" cap="flat" cmpd="sng" algn="ctr">
                      <a:solidFill>
                        <a:schemeClr val="bg2">
                          <a:lumMod val="50000"/>
                        </a:schemeClr>
                      </a:solidFill>
                      <a:prstDash val="solid"/>
                      <a:round/>
                      <a:headEnd type="none" w="med" len="med"/>
                      <a:tailEnd type="none" w="med" len="med"/>
                    </a:lnB>
                  </a:tcPr>
                </a:tc>
                <a:tc>
                  <a:txBody>
                    <a:bodyPr/>
                    <a:lstStyle/>
                    <a:p>
                      <a:pPr algn="ctr" rtl="1"/>
                      <a:r>
                        <a:rPr lang="fa-IR" b="1" dirty="0" smtClean="0">
                          <a:solidFill>
                            <a:schemeClr val="tx1"/>
                          </a:solidFill>
                          <a:latin typeface="Arial" pitchFamily="34" charset="0"/>
                          <a:cs typeface="Arial" pitchFamily="34" charset="0"/>
                        </a:rPr>
                        <a:t>نتیجه ی آزمایش کامل</a:t>
                      </a:r>
                    </a:p>
                  </a:txBody>
                  <a:tcPr anchor="ctr">
                    <a:lnL w="57150" cap="flat" cmpd="sng" algn="ctr">
                      <a:solidFill>
                        <a:schemeClr val="bg1">
                          <a:lumMod val="50000"/>
                        </a:schemeClr>
                      </a:solidFill>
                      <a:prstDash val="solid"/>
                      <a:round/>
                      <a:headEnd type="none" w="med" len="med"/>
                      <a:tailEnd type="none" w="med" len="med"/>
                    </a:lnL>
                    <a:lnR w="57150" cap="flat" cmpd="sng" algn="ctr">
                      <a:solidFill>
                        <a:schemeClr val="bg1">
                          <a:lumMod val="50000"/>
                        </a:schemeClr>
                      </a:solidFill>
                      <a:prstDash val="solid"/>
                      <a:round/>
                      <a:headEnd type="none" w="med" len="med"/>
                      <a:tailEnd type="none" w="med" len="med"/>
                    </a:lnR>
                    <a:lnT w="57150" cap="flat" cmpd="sng" algn="ctr">
                      <a:solidFill>
                        <a:schemeClr val="bg1">
                          <a:lumMod val="50000"/>
                        </a:schemeClr>
                      </a:solidFill>
                      <a:prstDash val="solid"/>
                      <a:round/>
                      <a:headEnd type="none" w="med" len="med"/>
                      <a:tailEnd type="none" w="med" len="med"/>
                    </a:lnT>
                    <a:lnB w="3175" cap="flat" cmpd="sng" algn="ctr">
                      <a:solidFill>
                        <a:schemeClr val="bg2">
                          <a:lumMod val="50000"/>
                        </a:schemeClr>
                      </a:solidFill>
                      <a:prstDash val="solid"/>
                      <a:round/>
                      <a:headEnd type="none" w="med" len="med"/>
                      <a:tailEnd type="none" w="med" len="med"/>
                    </a:lnB>
                  </a:tcPr>
                </a:tc>
                <a:tc rowSpan="2">
                  <a:txBody>
                    <a:bodyPr/>
                    <a:lstStyle/>
                    <a:p>
                      <a:pPr algn="ctr" rtl="1"/>
                      <a:r>
                        <a:rPr lang="fa-IR" sz="2400" b="1" dirty="0" smtClean="0">
                          <a:solidFill>
                            <a:schemeClr val="tx1"/>
                          </a:solidFill>
                          <a:latin typeface="Arial" pitchFamily="34" charset="0"/>
                          <a:cs typeface="Arial" pitchFamily="34" charset="0"/>
                        </a:rPr>
                        <a:t>پزشک</a:t>
                      </a:r>
                      <a:endParaRPr lang="en-US" sz="2400" b="1" dirty="0">
                        <a:solidFill>
                          <a:schemeClr val="tx1"/>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T w="57150" cap="flat" cmpd="sng" algn="ctr">
                      <a:solidFill>
                        <a:schemeClr val="bg1">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r>
              <a:tr h="812835">
                <a:tc>
                  <a:txBody>
                    <a:bodyPr/>
                    <a:lstStyle/>
                    <a:p>
                      <a:pPr algn="ctr" rtl="1"/>
                      <a:r>
                        <a:rPr lang="fa-IR" sz="2400" b="1" dirty="0" smtClean="0">
                          <a:solidFill>
                            <a:schemeClr val="tx1"/>
                          </a:solidFill>
                          <a:latin typeface="Arial" pitchFamily="34" charset="0"/>
                          <a:cs typeface="Arial" pitchFamily="34" charset="0"/>
                        </a:rPr>
                        <a:t>نتیجه ی آزمایش بدون دامنه مرجع</a:t>
                      </a:r>
                    </a:p>
                  </a:txBody>
                  <a:tcPr anchor="ctr">
                    <a:lnR w="57150" cap="flat" cmpd="sng" algn="ctr">
                      <a:solidFill>
                        <a:schemeClr val="bg1">
                          <a:lumMod val="50000"/>
                        </a:schemeClr>
                      </a:solidFill>
                      <a:prstDash val="solid"/>
                      <a:round/>
                      <a:headEnd type="none" w="med" len="med"/>
                      <a:tailEnd type="none" w="med" len="med"/>
                    </a:lnR>
                    <a:lnT w="3175" cap="flat" cmpd="sng" algn="ctr">
                      <a:solidFill>
                        <a:schemeClr val="bg2">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c>
                  <a:txBody>
                    <a:bodyPr/>
                    <a:lstStyle/>
                    <a:p>
                      <a:pPr algn="ctr" rtl="1"/>
                      <a:r>
                        <a:rPr lang="fa-IR" sz="2400" b="1" dirty="0" smtClean="0">
                          <a:solidFill>
                            <a:schemeClr val="tx1"/>
                          </a:solidFill>
                          <a:latin typeface="Arial" pitchFamily="34" charset="0"/>
                          <a:cs typeface="Arial" pitchFamily="34" charset="0"/>
                        </a:rPr>
                        <a:t>نتیجه ی آزمایش با دامنه مرجع</a:t>
                      </a:r>
                    </a:p>
                  </a:txBody>
                  <a:tcPr anchor="ctr">
                    <a:lnL w="57150" cap="flat" cmpd="sng" algn="ctr">
                      <a:solidFill>
                        <a:schemeClr val="bg1">
                          <a:lumMod val="50000"/>
                        </a:schemeClr>
                      </a:solidFill>
                      <a:prstDash val="solid"/>
                      <a:round/>
                      <a:headEnd type="none" w="med" len="med"/>
                      <a:tailEnd type="none" w="med" len="med"/>
                    </a:lnL>
                    <a:lnR w="57150" cap="flat" cmpd="sng" algn="ctr">
                      <a:solidFill>
                        <a:schemeClr val="bg1">
                          <a:lumMod val="50000"/>
                        </a:schemeClr>
                      </a:solidFill>
                      <a:prstDash val="solid"/>
                      <a:round/>
                      <a:headEnd type="none" w="med" len="med"/>
                      <a:tailEnd type="none" w="med" len="med"/>
                    </a:lnR>
                    <a:lnT w="3175" cap="flat" cmpd="sng" algn="ctr">
                      <a:solidFill>
                        <a:schemeClr val="bg2">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c vMerge="1">
                  <a:txBody>
                    <a:bodyPr/>
                    <a:lstStyle/>
                    <a:p>
                      <a:endParaRPr lang="en-US"/>
                    </a:p>
                  </a:txBody>
                  <a:tcPr/>
                </a:tc>
              </a:tr>
              <a:tr h="833198">
                <a:tc>
                  <a:txBody>
                    <a:bodyPr/>
                    <a:lstStyle/>
                    <a:p>
                      <a:pPr algn="ctr" rtl="1"/>
                      <a:r>
                        <a:rPr lang="fa-IR" sz="2400" b="1" dirty="0" smtClean="0">
                          <a:solidFill>
                            <a:schemeClr val="accent2">
                              <a:lumMod val="75000"/>
                            </a:schemeClr>
                          </a:solidFill>
                          <a:latin typeface="Arial" pitchFamily="34" charset="0"/>
                          <a:cs typeface="Arial" pitchFamily="34" charset="0"/>
                        </a:rPr>
                        <a:t>دریافت نتیجه ی آزمایش با تاخیر</a:t>
                      </a:r>
                    </a:p>
                  </a:txBody>
                  <a:tcPr anchor="ctr">
                    <a:lnR w="57150" cap="flat" cmpd="sng" algn="ctr">
                      <a:solidFill>
                        <a:schemeClr val="bg1">
                          <a:lumMod val="50000"/>
                        </a:schemeClr>
                      </a:solidFill>
                      <a:prstDash val="solid"/>
                      <a:round/>
                      <a:headEnd type="none" w="med" len="med"/>
                      <a:tailEnd type="none" w="med" len="med"/>
                    </a:lnR>
                    <a:lnT w="57150" cap="flat" cmpd="sng" algn="ctr">
                      <a:solidFill>
                        <a:schemeClr val="bg1">
                          <a:lumMod val="50000"/>
                        </a:schemeClr>
                      </a:solidFill>
                      <a:prstDash val="solid"/>
                      <a:round/>
                      <a:headEnd type="none" w="med" len="med"/>
                      <a:tailEnd type="none" w="med" len="med"/>
                    </a:lnT>
                    <a:lnB w="3175" cap="flat" cmpd="sng" algn="ctr">
                      <a:solidFill>
                        <a:schemeClr val="bg2">
                          <a:lumMod val="50000"/>
                        </a:schemeClr>
                      </a:solidFill>
                      <a:prstDash val="solid"/>
                      <a:round/>
                      <a:headEnd type="none" w="med" len="med"/>
                      <a:tailEnd type="none" w="med" len="med"/>
                    </a:lnB>
                  </a:tcPr>
                </a:tc>
                <a:tc>
                  <a:txBody>
                    <a:bodyPr/>
                    <a:lstStyle/>
                    <a:p>
                      <a:pPr algn="ctr" rtl="1"/>
                      <a:r>
                        <a:rPr lang="fa-IR" sz="2400" b="1" dirty="0" smtClean="0">
                          <a:solidFill>
                            <a:schemeClr val="accent2">
                              <a:lumMod val="75000"/>
                            </a:schemeClr>
                          </a:solidFill>
                          <a:latin typeface="Arial" pitchFamily="34" charset="0"/>
                          <a:cs typeface="Arial" pitchFamily="34" charset="0"/>
                        </a:rPr>
                        <a:t>دریافت</a:t>
                      </a:r>
                      <a:r>
                        <a:rPr lang="fa-IR" sz="2400" b="1" baseline="0" dirty="0" smtClean="0">
                          <a:solidFill>
                            <a:schemeClr val="accent2">
                              <a:lumMod val="75000"/>
                            </a:schemeClr>
                          </a:solidFill>
                          <a:latin typeface="Arial" pitchFamily="34" charset="0"/>
                          <a:cs typeface="Arial" pitchFamily="34" charset="0"/>
                        </a:rPr>
                        <a:t> نتیجه ی آزمایش به موقع</a:t>
                      </a:r>
                    </a:p>
                  </a:txBody>
                  <a:tcPr anchor="ctr">
                    <a:lnL w="57150" cap="flat" cmpd="sng" algn="ctr">
                      <a:solidFill>
                        <a:schemeClr val="bg1">
                          <a:lumMod val="50000"/>
                        </a:schemeClr>
                      </a:solidFill>
                      <a:prstDash val="solid"/>
                      <a:round/>
                      <a:headEnd type="none" w="med" len="med"/>
                      <a:tailEnd type="none" w="med" len="med"/>
                    </a:lnL>
                    <a:lnR w="57150" cap="flat" cmpd="sng" algn="ctr">
                      <a:solidFill>
                        <a:schemeClr val="bg1">
                          <a:lumMod val="50000"/>
                        </a:schemeClr>
                      </a:solidFill>
                      <a:prstDash val="solid"/>
                      <a:round/>
                      <a:headEnd type="none" w="med" len="med"/>
                      <a:tailEnd type="none" w="med" len="med"/>
                    </a:lnR>
                    <a:lnT w="57150" cap="flat" cmpd="sng" algn="ctr">
                      <a:solidFill>
                        <a:schemeClr val="bg1">
                          <a:lumMod val="50000"/>
                        </a:schemeClr>
                      </a:solidFill>
                      <a:prstDash val="solid"/>
                      <a:round/>
                      <a:headEnd type="none" w="med" len="med"/>
                      <a:tailEnd type="none" w="med" len="med"/>
                    </a:lnT>
                    <a:lnB w="3175" cap="flat" cmpd="sng" algn="ctr">
                      <a:solidFill>
                        <a:schemeClr val="bg2">
                          <a:lumMod val="50000"/>
                        </a:schemeClr>
                      </a:solidFill>
                      <a:prstDash val="solid"/>
                      <a:round/>
                      <a:headEnd type="none" w="med" len="med"/>
                      <a:tailEnd type="none" w="med" len="med"/>
                    </a:lnB>
                  </a:tcPr>
                </a:tc>
                <a:tc rowSpan="2">
                  <a:txBody>
                    <a:bodyPr/>
                    <a:lstStyle/>
                    <a:p>
                      <a:pPr algn="ctr" rtl="1"/>
                      <a:r>
                        <a:rPr lang="fa-IR" sz="2400" b="1" dirty="0" smtClean="0">
                          <a:solidFill>
                            <a:schemeClr val="accent2">
                              <a:lumMod val="75000"/>
                            </a:schemeClr>
                          </a:solidFill>
                          <a:latin typeface="Arial" pitchFamily="34" charset="0"/>
                          <a:cs typeface="Arial" pitchFamily="34" charset="0"/>
                        </a:rPr>
                        <a:t>بیمار</a:t>
                      </a:r>
                      <a:endParaRPr lang="en-US" sz="2400" b="1" dirty="0">
                        <a:solidFill>
                          <a:schemeClr val="accent2">
                            <a:lumMod val="75000"/>
                          </a:schemeClr>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T w="57150" cap="flat" cmpd="sng" algn="ctr">
                      <a:solidFill>
                        <a:schemeClr val="bg1">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r>
              <a:tr h="833198">
                <a:tc>
                  <a:txBody>
                    <a:bodyPr/>
                    <a:lstStyle/>
                    <a:p>
                      <a:pPr algn="ctr" rtl="1"/>
                      <a:r>
                        <a:rPr lang="fa-IR" sz="2400" b="1" dirty="0" smtClean="0">
                          <a:solidFill>
                            <a:schemeClr val="accent2">
                              <a:lumMod val="75000"/>
                            </a:schemeClr>
                          </a:solidFill>
                          <a:latin typeface="Arial" pitchFamily="34" charset="0"/>
                          <a:cs typeface="Arial" pitchFamily="34" charset="0"/>
                        </a:rPr>
                        <a:t>برخورد نامناسب پرسنل آزمایشگاه</a:t>
                      </a:r>
                      <a:endParaRPr lang="en-US" sz="2400" b="1" dirty="0">
                        <a:solidFill>
                          <a:schemeClr val="accent2">
                            <a:lumMod val="75000"/>
                          </a:schemeClr>
                        </a:solidFill>
                        <a:latin typeface="Arial" pitchFamily="34" charset="0"/>
                        <a:cs typeface="Arial" pitchFamily="34" charset="0"/>
                      </a:endParaRPr>
                    </a:p>
                  </a:txBody>
                  <a:tcPr anchor="ctr">
                    <a:lnR w="57150" cap="flat" cmpd="sng" algn="ctr">
                      <a:solidFill>
                        <a:schemeClr val="bg1">
                          <a:lumMod val="50000"/>
                        </a:schemeClr>
                      </a:solidFill>
                      <a:prstDash val="solid"/>
                      <a:round/>
                      <a:headEnd type="none" w="med" len="med"/>
                      <a:tailEnd type="none" w="med" len="med"/>
                    </a:lnR>
                    <a:lnT w="3175" cap="flat" cmpd="sng" algn="ctr">
                      <a:solidFill>
                        <a:schemeClr val="bg2">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c>
                  <a:txBody>
                    <a:bodyPr/>
                    <a:lstStyle/>
                    <a:p>
                      <a:pPr algn="ctr" rtl="1"/>
                      <a:r>
                        <a:rPr lang="fa-IR" sz="2400" b="1" dirty="0" smtClean="0">
                          <a:solidFill>
                            <a:schemeClr val="accent2">
                              <a:lumMod val="75000"/>
                            </a:schemeClr>
                          </a:solidFill>
                          <a:latin typeface="Arial" pitchFamily="34" charset="0"/>
                          <a:cs typeface="Arial" pitchFamily="34" charset="0"/>
                        </a:rPr>
                        <a:t>برخورد مناسب پرسنل آزمایشگاه</a:t>
                      </a:r>
                      <a:endParaRPr lang="en-US" sz="2400" b="1" dirty="0">
                        <a:solidFill>
                          <a:schemeClr val="accent2">
                            <a:lumMod val="75000"/>
                          </a:schemeClr>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R w="57150" cap="flat" cmpd="sng" algn="ctr">
                      <a:solidFill>
                        <a:schemeClr val="bg1">
                          <a:lumMod val="50000"/>
                        </a:schemeClr>
                      </a:solidFill>
                      <a:prstDash val="solid"/>
                      <a:round/>
                      <a:headEnd type="none" w="med" len="med"/>
                      <a:tailEnd type="none" w="med" len="med"/>
                    </a:lnR>
                    <a:lnT w="3175" cap="flat" cmpd="sng" algn="ctr">
                      <a:solidFill>
                        <a:schemeClr val="bg2">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c vMerge="1">
                  <a:txBody>
                    <a:bodyPr/>
                    <a:lstStyle/>
                    <a:p>
                      <a:endParaRPr lang="en-US"/>
                    </a:p>
                  </a:txBody>
                  <a:tcPr/>
                </a:tc>
              </a:tr>
              <a:tr h="833198">
                <a:tc>
                  <a:txBody>
                    <a:bodyPr/>
                    <a:lstStyle/>
                    <a:p>
                      <a:pPr algn="ctr" rtl="1"/>
                      <a:r>
                        <a:rPr lang="fa-IR" sz="2400" b="1" dirty="0" smtClean="0">
                          <a:solidFill>
                            <a:srgbClr val="CC0000"/>
                          </a:solidFill>
                          <a:latin typeface="Arial" pitchFamily="34" charset="0"/>
                          <a:cs typeface="Arial" pitchFamily="34" charset="0"/>
                        </a:rPr>
                        <a:t>عدم دریافت به موقع حقوق و مزایا</a:t>
                      </a:r>
                      <a:endParaRPr lang="en-US" sz="2400" b="1" dirty="0">
                        <a:solidFill>
                          <a:srgbClr val="CC0000"/>
                        </a:solidFill>
                        <a:latin typeface="Arial" pitchFamily="34" charset="0"/>
                        <a:cs typeface="Arial" pitchFamily="34" charset="0"/>
                      </a:endParaRPr>
                    </a:p>
                  </a:txBody>
                  <a:tcPr anchor="ctr">
                    <a:lnR w="57150" cap="flat" cmpd="sng" algn="ctr">
                      <a:solidFill>
                        <a:schemeClr val="bg1">
                          <a:lumMod val="50000"/>
                        </a:schemeClr>
                      </a:solidFill>
                      <a:prstDash val="solid"/>
                      <a:round/>
                      <a:headEnd type="none" w="med" len="med"/>
                      <a:tailEnd type="none" w="med" len="med"/>
                    </a:lnR>
                    <a:lnT w="57150" cap="flat" cmpd="sng" algn="ctr">
                      <a:solidFill>
                        <a:schemeClr val="bg1">
                          <a:lumMod val="50000"/>
                        </a:schemeClr>
                      </a:solidFill>
                      <a:prstDash val="solid"/>
                      <a:round/>
                      <a:headEnd type="none" w="med" len="med"/>
                      <a:tailEnd type="none" w="med" len="med"/>
                    </a:lnT>
                    <a:lnB w="3175" cap="flat" cmpd="sng" algn="ctr">
                      <a:solidFill>
                        <a:schemeClr val="bg2">
                          <a:lumMod val="50000"/>
                        </a:schemeClr>
                      </a:solidFill>
                      <a:prstDash val="solid"/>
                      <a:round/>
                      <a:headEnd type="none" w="med" len="med"/>
                      <a:tailEnd type="none" w="med" len="med"/>
                    </a:lnB>
                  </a:tcPr>
                </a:tc>
                <a:tc>
                  <a:txBody>
                    <a:bodyPr/>
                    <a:lstStyle/>
                    <a:p>
                      <a:pPr algn="ctr" rtl="1"/>
                      <a:r>
                        <a:rPr lang="fa-IR" sz="2400" b="1" dirty="0" smtClean="0">
                          <a:solidFill>
                            <a:srgbClr val="CC0000"/>
                          </a:solidFill>
                          <a:latin typeface="Arial" pitchFamily="34" charset="0"/>
                          <a:cs typeface="Arial" pitchFamily="34" charset="0"/>
                        </a:rPr>
                        <a:t>دریافت</a:t>
                      </a:r>
                      <a:r>
                        <a:rPr lang="fa-IR" sz="2400" b="1" baseline="0" dirty="0" smtClean="0">
                          <a:solidFill>
                            <a:srgbClr val="CC0000"/>
                          </a:solidFill>
                          <a:latin typeface="Arial" pitchFamily="34" charset="0"/>
                          <a:cs typeface="Arial" pitchFamily="34" charset="0"/>
                        </a:rPr>
                        <a:t> به موقع حقوق و مزایا</a:t>
                      </a:r>
                      <a:endParaRPr lang="en-US" sz="2400" b="1" dirty="0">
                        <a:solidFill>
                          <a:srgbClr val="CC0000"/>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R w="57150" cap="flat" cmpd="sng" algn="ctr">
                      <a:solidFill>
                        <a:schemeClr val="bg1">
                          <a:lumMod val="50000"/>
                        </a:schemeClr>
                      </a:solidFill>
                      <a:prstDash val="solid"/>
                      <a:round/>
                      <a:headEnd type="none" w="med" len="med"/>
                      <a:tailEnd type="none" w="med" len="med"/>
                    </a:lnR>
                    <a:lnT w="57150" cap="flat" cmpd="sng" algn="ctr">
                      <a:solidFill>
                        <a:schemeClr val="bg1">
                          <a:lumMod val="50000"/>
                        </a:schemeClr>
                      </a:solidFill>
                      <a:prstDash val="solid"/>
                      <a:round/>
                      <a:headEnd type="none" w="med" len="med"/>
                      <a:tailEnd type="none" w="med" len="med"/>
                    </a:lnT>
                    <a:lnB w="3175" cap="flat" cmpd="sng" algn="ctr">
                      <a:solidFill>
                        <a:schemeClr val="bg2">
                          <a:lumMod val="50000"/>
                        </a:schemeClr>
                      </a:solidFill>
                      <a:prstDash val="solid"/>
                      <a:round/>
                      <a:headEnd type="none" w="med" len="med"/>
                      <a:tailEnd type="none" w="med" len="med"/>
                    </a:lnB>
                  </a:tcPr>
                </a:tc>
                <a:tc rowSpan="2">
                  <a:txBody>
                    <a:bodyPr/>
                    <a:lstStyle/>
                    <a:p>
                      <a:pPr algn="ctr" rtl="1"/>
                      <a:r>
                        <a:rPr lang="fa-IR" sz="2400" b="1" dirty="0" smtClean="0">
                          <a:solidFill>
                            <a:srgbClr val="CC0000"/>
                          </a:solidFill>
                          <a:latin typeface="Arial" pitchFamily="34" charset="0"/>
                          <a:cs typeface="Arial" pitchFamily="34" charset="0"/>
                        </a:rPr>
                        <a:t>پرسنل</a:t>
                      </a:r>
                      <a:endParaRPr lang="en-US" sz="2400" b="1" dirty="0">
                        <a:solidFill>
                          <a:srgbClr val="CC0000"/>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T w="57150" cap="flat" cmpd="sng" algn="ctr">
                      <a:solidFill>
                        <a:schemeClr val="bg1">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r>
              <a:tr h="456915">
                <a:tc>
                  <a:txBody>
                    <a:bodyPr/>
                    <a:lstStyle/>
                    <a:p>
                      <a:pPr algn="ctr" rtl="1"/>
                      <a:r>
                        <a:rPr lang="fa-IR" sz="2400" b="1" dirty="0" smtClean="0">
                          <a:solidFill>
                            <a:srgbClr val="CC0000"/>
                          </a:solidFill>
                          <a:latin typeface="Arial" pitchFamily="34" charset="0"/>
                          <a:cs typeface="Arial" pitchFamily="34" charset="0"/>
                        </a:rPr>
                        <a:t>عدم</a:t>
                      </a:r>
                      <a:r>
                        <a:rPr lang="fa-IR" sz="2400" b="1" baseline="0" dirty="0" smtClean="0">
                          <a:solidFill>
                            <a:srgbClr val="CC0000"/>
                          </a:solidFill>
                          <a:latin typeface="Arial" pitchFamily="34" charset="0"/>
                          <a:cs typeface="Arial" pitchFamily="34" charset="0"/>
                        </a:rPr>
                        <a:t> پوشش بیمه پرسنل</a:t>
                      </a:r>
                      <a:endParaRPr lang="en-US" sz="2400" b="1" dirty="0">
                        <a:solidFill>
                          <a:srgbClr val="CC0000"/>
                        </a:solidFill>
                        <a:latin typeface="Arial" pitchFamily="34" charset="0"/>
                        <a:cs typeface="Arial" pitchFamily="34" charset="0"/>
                      </a:endParaRPr>
                    </a:p>
                  </a:txBody>
                  <a:tcPr anchor="ctr">
                    <a:lnR w="57150" cap="flat" cmpd="sng" algn="ctr">
                      <a:solidFill>
                        <a:schemeClr val="bg1">
                          <a:lumMod val="50000"/>
                        </a:schemeClr>
                      </a:solidFill>
                      <a:prstDash val="solid"/>
                      <a:round/>
                      <a:headEnd type="none" w="med" len="med"/>
                      <a:tailEnd type="none" w="med" len="med"/>
                    </a:lnR>
                    <a:lnT w="3175" cap="flat" cmpd="sng" algn="ctr">
                      <a:solidFill>
                        <a:schemeClr val="bg2">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c>
                  <a:txBody>
                    <a:bodyPr/>
                    <a:lstStyle/>
                    <a:p>
                      <a:pPr algn="ctr" rtl="1"/>
                      <a:r>
                        <a:rPr lang="fa-IR" sz="2400" b="1" dirty="0" smtClean="0">
                          <a:solidFill>
                            <a:srgbClr val="CC0000"/>
                          </a:solidFill>
                          <a:latin typeface="Arial" pitchFamily="34" charset="0"/>
                          <a:cs typeface="Arial" pitchFamily="34" charset="0"/>
                        </a:rPr>
                        <a:t>بیمه</a:t>
                      </a:r>
                      <a:endParaRPr lang="en-US" sz="2400" b="1" dirty="0">
                        <a:solidFill>
                          <a:srgbClr val="CC0000"/>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R w="57150" cap="flat" cmpd="sng" algn="ctr">
                      <a:solidFill>
                        <a:schemeClr val="bg1">
                          <a:lumMod val="50000"/>
                        </a:schemeClr>
                      </a:solidFill>
                      <a:prstDash val="solid"/>
                      <a:round/>
                      <a:headEnd type="none" w="med" len="med"/>
                      <a:tailEnd type="none" w="med" len="med"/>
                    </a:lnR>
                    <a:lnT w="3175" cap="flat" cmpd="sng" algn="ctr">
                      <a:solidFill>
                        <a:schemeClr val="bg2">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c vMerge="1">
                  <a:txBody>
                    <a:bodyPr/>
                    <a:lstStyle/>
                    <a:p>
                      <a:endParaRPr lang="en-US"/>
                    </a:p>
                  </a:txBody>
                  <a:tcPr/>
                </a:tc>
              </a:tr>
              <a:tr h="1209481">
                <a:tc>
                  <a:txBody>
                    <a:bodyPr/>
                    <a:lstStyle/>
                    <a:p>
                      <a:pPr algn="ctr" rtl="1"/>
                      <a:r>
                        <a:rPr lang="fa-IR" sz="2400" b="1" dirty="0" smtClean="0">
                          <a:solidFill>
                            <a:schemeClr val="tx1"/>
                          </a:solidFill>
                          <a:latin typeface="Arial" pitchFamily="34" charset="0"/>
                          <a:cs typeface="Arial" pitchFamily="34" charset="0"/>
                        </a:rPr>
                        <a:t>عدم انطباق بر بعضی از الزامات اداره کل آزمایشگاه مرجع سلامت</a:t>
                      </a:r>
                      <a:endParaRPr lang="en-US" sz="2400" b="1" dirty="0">
                        <a:solidFill>
                          <a:schemeClr val="tx1"/>
                        </a:solidFill>
                        <a:latin typeface="Arial" pitchFamily="34" charset="0"/>
                        <a:cs typeface="Arial" pitchFamily="34" charset="0"/>
                      </a:endParaRPr>
                    </a:p>
                  </a:txBody>
                  <a:tcPr anchor="ctr">
                    <a:lnR w="57150" cap="flat" cmpd="sng" algn="ctr">
                      <a:solidFill>
                        <a:schemeClr val="bg1">
                          <a:lumMod val="50000"/>
                        </a:schemeClr>
                      </a:solidFill>
                      <a:prstDash val="solid"/>
                      <a:round/>
                      <a:headEnd type="none" w="med" len="med"/>
                      <a:tailEnd type="none" w="med" len="med"/>
                    </a:lnR>
                    <a:lnT w="57150" cap="flat" cmpd="sng" algn="ctr">
                      <a:solidFill>
                        <a:schemeClr val="bg1">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c>
                  <a:txBody>
                    <a:bodyPr/>
                    <a:lstStyle/>
                    <a:p>
                      <a:pPr algn="ctr" rtl="1"/>
                      <a:r>
                        <a:rPr lang="fa-IR" sz="2400" b="1" dirty="0" smtClean="0">
                          <a:solidFill>
                            <a:schemeClr val="tx1"/>
                          </a:solidFill>
                          <a:latin typeface="Arial" pitchFamily="34" charset="0"/>
                          <a:cs typeface="Arial" pitchFamily="34" charset="0"/>
                        </a:rPr>
                        <a:t>انطباق بر الزامات اداره کل آزمایشگاه مرجع سلامت</a:t>
                      </a:r>
                      <a:endParaRPr lang="en-US" sz="2400" b="1" dirty="0">
                        <a:solidFill>
                          <a:schemeClr val="tx1"/>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R w="57150" cap="flat" cmpd="sng" algn="ctr">
                      <a:solidFill>
                        <a:schemeClr val="bg1">
                          <a:lumMod val="50000"/>
                        </a:schemeClr>
                      </a:solidFill>
                      <a:prstDash val="solid"/>
                      <a:round/>
                      <a:headEnd type="none" w="med" len="med"/>
                      <a:tailEnd type="none" w="med" len="med"/>
                    </a:lnR>
                    <a:lnT w="57150" cap="flat" cmpd="sng" algn="ctr">
                      <a:solidFill>
                        <a:schemeClr val="bg1">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c>
                  <a:txBody>
                    <a:bodyPr/>
                    <a:lstStyle/>
                    <a:p>
                      <a:pPr algn="ctr" rtl="1"/>
                      <a:r>
                        <a:rPr lang="fa-IR" sz="2400" b="1" dirty="0" smtClean="0">
                          <a:solidFill>
                            <a:schemeClr val="tx1"/>
                          </a:solidFill>
                          <a:latin typeface="Arial" pitchFamily="34" charset="0"/>
                          <a:cs typeface="Arial" pitchFamily="34" charset="0"/>
                        </a:rPr>
                        <a:t>اداره کل آزمایشگاه مرجع سلامت</a:t>
                      </a:r>
                      <a:endParaRPr lang="en-US" sz="2400" b="1" dirty="0">
                        <a:solidFill>
                          <a:schemeClr val="tx1"/>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T w="57150" cap="flat" cmpd="sng" algn="ctr">
                      <a:solidFill>
                        <a:schemeClr val="bg1">
                          <a:lumMod val="50000"/>
                        </a:schemeClr>
                      </a:solidFill>
                      <a:prstDash val="solid"/>
                      <a:round/>
                      <a:headEnd type="none" w="med" len="med"/>
                      <a:tailEnd type="none" w="med" len="med"/>
                    </a:lnT>
                    <a:lnB w="57150" cap="flat" cmpd="sng" algn="ctr">
                      <a:solidFill>
                        <a:schemeClr val="bg1">
                          <a:lumMod val="50000"/>
                        </a:schemeClr>
                      </a:solidFill>
                      <a:prstDash val="solid"/>
                      <a:round/>
                      <a:headEnd type="none" w="med" len="med"/>
                      <a:tailEnd type="none" w="med" len="med"/>
                    </a:lnB>
                  </a:tcPr>
                </a:tc>
              </a:tr>
              <a:tr h="825460">
                <a:tc>
                  <a:txBody>
                    <a:bodyPr/>
                    <a:lstStyle/>
                    <a:p>
                      <a:pPr algn="ctr" rtl="1"/>
                      <a:r>
                        <a:rPr lang="fa-IR" b="1" dirty="0" smtClean="0">
                          <a:solidFill>
                            <a:schemeClr val="accent2"/>
                          </a:solidFill>
                          <a:latin typeface="Arial" pitchFamily="34" charset="0"/>
                          <a:cs typeface="Arial" pitchFamily="34" charset="0"/>
                        </a:rPr>
                        <a:t>.......................</a:t>
                      </a:r>
                      <a:endParaRPr lang="en-US" b="1" dirty="0">
                        <a:solidFill>
                          <a:schemeClr val="accent2"/>
                        </a:solidFill>
                        <a:latin typeface="Arial" pitchFamily="34" charset="0"/>
                        <a:cs typeface="Arial" pitchFamily="34" charset="0"/>
                      </a:endParaRPr>
                    </a:p>
                  </a:txBody>
                  <a:tcPr anchor="ctr">
                    <a:lnR w="57150" cap="flat" cmpd="sng" algn="ctr">
                      <a:solidFill>
                        <a:schemeClr val="bg1">
                          <a:lumMod val="50000"/>
                        </a:schemeClr>
                      </a:solidFill>
                      <a:prstDash val="solid"/>
                      <a:round/>
                      <a:headEnd type="none" w="med" len="med"/>
                      <a:tailEnd type="none" w="med" len="med"/>
                    </a:lnR>
                    <a:lnT w="57150" cap="flat" cmpd="sng" algn="ctr">
                      <a:solidFill>
                        <a:schemeClr val="bg1">
                          <a:lumMod val="50000"/>
                        </a:schemeClr>
                      </a:solidFill>
                      <a:prstDash val="solid"/>
                      <a:round/>
                      <a:headEnd type="none" w="med" len="med"/>
                      <a:tailEnd type="none" w="med" len="med"/>
                    </a:lnT>
                  </a:tcPr>
                </a:tc>
                <a:tc>
                  <a:txBody>
                    <a:bodyPr/>
                    <a:lstStyle/>
                    <a:p>
                      <a:pPr algn="ctr" rtl="1"/>
                      <a:r>
                        <a:rPr lang="fa-IR" b="1" dirty="0" smtClean="0">
                          <a:solidFill>
                            <a:schemeClr val="accent2"/>
                          </a:solidFill>
                          <a:latin typeface="Arial" pitchFamily="34" charset="0"/>
                          <a:cs typeface="Arial" pitchFamily="34" charset="0"/>
                        </a:rPr>
                        <a:t>.......................</a:t>
                      </a:r>
                      <a:endParaRPr lang="en-US" b="1" dirty="0">
                        <a:solidFill>
                          <a:schemeClr val="accent2"/>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R w="57150" cap="flat" cmpd="sng" algn="ctr">
                      <a:solidFill>
                        <a:schemeClr val="bg1">
                          <a:lumMod val="50000"/>
                        </a:schemeClr>
                      </a:solidFill>
                      <a:prstDash val="solid"/>
                      <a:round/>
                      <a:headEnd type="none" w="med" len="med"/>
                      <a:tailEnd type="none" w="med" len="med"/>
                    </a:lnR>
                    <a:lnT w="57150" cap="flat" cmpd="sng" algn="ctr">
                      <a:solidFill>
                        <a:schemeClr val="bg1">
                          <a:lumMod val="50000"/>
                        </a:schemeClr>
                      </a:solidFill>
                      <a:prstDash val="solid"/>
                      <a:round/>
                      <a:headEnd type="none" w="med" len="med"/>
                      <a:tailEnd type="none" w="med" len="med"/>
                    </a:lnT>
                  </a:tcPr>
                </a:tc>
                <a:tc>
                  <a:txBody>
                    <a:bodyPr/>
                    <a:lstStyle/>
                    <a:p>
                      <a:pPr algn="ctr" rtl="1"/>
                      <a:r>
                        <a:rPr lang="fa-IR" b="1" dirty="0" smtClean="0">
                          <a:solidFill>
                            <a:schemeClr val="accent2"/>
                          </a:solidFill>
                          <a:latin typeface="Arial" pitchFamily="34" charset="0"/>
                          <a:cs typeface="Arial" pitchFamily="34" charset="0"/>
                        </a:rPr>
                        <a:t>...........</a:t>
                      </a:r>
                      <a:endParaRPr lang="en-US" b="1" dirty="0">
                        <a:solidFill>
                          <a:schemeClr val="accent2"/>
                        </a:solidFill>
                        <a:latin typeface="Arial" pitchFamily="34" charset="0"/>
                        <a:cs typeface="Arial" pitchFamily="34" charset="0"/>
                      </a:endParaRPr>
                    </a:p>
                  </a:txBody>
                  <a:tcPr anchor="ctr">
                    <a:lnL w="57150" cap="flat" cmpd="sng" algn="ctr">
                      <a:solidFill>
                        <a:schemeClr val="bg1">
                          <a:lumMod val="50000"/>
                        </a:schemeClr>
                      </a:solidFill>
                      <a:prstDash val="solid"/>
                      <a:round/>
                      <a:headEnd type="none" w="med" len="med"/>
                      <a:tailEnd type="none" w="med" len="med"/>
                    </a:lnL>
                    <a:lnT w="57150" cap="flat" cmpd="sng" algn="ctr">
                      <a:solidFill>
                        <a:schemeClr val="bg1">
                          <a:lumMod val="50000"/>
                        </a:schemeClr>
                      </a:solidFill>
                      <a:prstDash val="solid"/>
                      <a:round/>
                      <a:headEnd type="none" w="med" len="med"/>
                      <a:tailEnd type="none" w="med" len="med"/>
                    </a:lnT>
                  </a:tcPr>
                </a:tc>
              </a:tr>
            </a:tbl>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026"/>
          <p:cNvSpPr>
            <a:spLocks noChangeArrowheads="1"/>
          </p:cNvSpPr>
          <p:nvPr/>
        </p:nvSpPr>
        <p:spPr bwMode="auto">
          <a:xfrm>
            <a:off x="71406" y="995814"/>
            <a:ext cx="8458200" cy="3933384"/>
          </a:xfrm>
          <a:prstGeom prst="rect">
            <a:avLst/>
          </a:prstGeom>
          <a:noFill/>
          <a:ln w="9525">
            <a:noFill/>
            <a:miter lim="800000"/>
            <a:headEnd/>
            <a:tailEnd/>
          </a:ln>
        </p:spPr>
        <p:txBody>
          <a:bodyPr>
            <a:spAutoFit/>
          </a:bodyPr>
          <a:lstStyle/>
          <a:p>
            <a:pPr>
              <a:lnSpc>
                <a:spcPct val="120000"/>
              </a:lnSpc>
            </a:pPr>
            <a:r>
              <a:rPr lang="en-US" sz="3200" b="1" kern="10" dirty="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4.12 Continual improvement  </a:t>
            </a:r>
          </a:p>
          <a:p>
            <a:pPr>
              <a:lnSpc>
                <a:spcPct val="120000"/>
              </a:lnSpc>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systematically reviewed </a:t>
            </a:r>
          </a:p>
          <a:p>
            <a:pPr>
              <a:lnSpc>
                <a:spcPct val="120000"/>
              </a:lnSpc>
            </a:pP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identify </a:t>
            </a: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potential source of NC</a:t>
            </a:r>
          </a:p>
          <a:p>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action plan </a:t>
            </a: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evaluate the effectiveness</a:t>
            </a:r>
          </a:p>
          <a:p>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any needed changes</a:t>
            </a:r>
          </a:p>
          <a:p>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implement quality indicators</a:t>
            </a:r>
          </a:p>
          <a:p>
            <a:pPr>
              <a:lnSpc>
                <a:spcPct val="120000"/>
              </a:lnSpc>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training all lab. personnel /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users</a:t>
            </a:r>
            <a:endParaRPr lang="en-US" b="1" dirty="0">
              <a:solidFill>
                <a:schemeClr val="bg1"/>
              </a:solidFill>
              <a:latin typeface="Times New Roman" pitchFamily="18" charset="0"/>
            </a:endParaRPr>
          </a:p>
        </p:txBody>
      </p:sp>
      <p:pic>
        <p:nvPicPr>
          <p:cNvPr id="3" name="Picture 2" descr="pdca.png"/>
          <p:cNvPicPr>
            <a:picLocks noChangeAspect="1"/>
          </p:cNvPicPr>
          <p:nvPr/>
        </p:nvPicPr>
        <p:blipFill>
          <a:blip r:embed="rId3" cstate="print"/>
          <a:stretch>
            <a:fillRect/>
          </a:stretch>
        </p:blipFill>
        <p:spPr>
          <a:xfrm>
            <a:off x="7016158" y="500042"/>
            <a:ext cx="1842122" cy="2003043"/>
          </a:xfrm>
          <a:prstGeom prst="rect">
            <a:avLst/>
          </a:prstGeom>
        </p:spPr>
      </p:pic>
      <p:pic>
        <p:nvPicPr>
          <p:cNvPr id="4" name="Picture 3" descr="pdca.png"/>
          <p:cNvPicPr>
            <a:picLocks noChangeAspect="1"/>
          </p:cNvPicPr>
          <p:nvPr/>
        </p:nvPicPr>
        <p:blipFill>
          <a:blip r:embed="rId3" cstate="print"/>
          <a:stretch>
            <a:fillRect/>
          </a:stretch>
        </p:blipFill>
        <p:spPr>
          <a:xfrm>
            <a:off x="7000892" y="3711973"/>
            <a:ext cx="1842122" cy="2003043"/>
          </a:xfrm>
          <a:prstGeom prst="rect">
            <a:avLst/>
          </a:prstGeom>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WordArt 1029"/>
          <p:cNvSpPr>
            <a:spLocks noChangeArrowheads="1" noChangeShapeType="1" noTextEdit="1"/>
          </p:cNvSpPr>
          <p:nvPr/>
        </p:nvSpPr>
        <p:spPr bwMode="auto">
          <a:xfrm>
            <a:off x="1262061" y="642918"/>
            <a:ext cx="6184900" cy="863600"/>
          </a:xfrm>
          <a:prstGeom prst="rect">
            <a:avLst/>
          </a:prstGeom>
        </p:spPr>
        <p:txBody>
          <a:bodyPr wrap="none" fromWordArt="1">
            <a:prstTxWarp prst="textPlain">
              <a:avLst>
                <a:gd name="adj" fmla="val 50000"/>
              </a:avLst>
            </a:prstTxWarp>
          </a:bodyPr>
          <a:lstStyle/>
          <a:p>
            <a:pPr algn="ctr"/>
            <a:r>
              <a:rPr lang="en-US" sz="36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4.13 Quality and technical records</a:t>
            </a:r>
          </a:p>
        </p:txBody>
      </p:sp>
      <p:sp>
        <p:nvSpPr>
          <p:cNvPr id="45059" name="Rectangle 1030"/>
          <p:cNvSpPr>
            <a:spLocks noChangeArrowheads="1"/>
          </p:cNvSpPr>
          <p:nvPr/>
        </p:nvSpPr>
        <p:spPr bwMode="auto">
          <a:xfrm>
            <a:off x="1142976" y="1478298"/>
            <a:ext cx="6966972" cy="2585323"/>
          </a:xfrm>
          <a:prstGeom prst="rect">
            <a:avLst/>
          </a:prstGeom>
          <a:noFill/>
          <a:ln w="9525">
            <a:noFill/>
            <a:miter lim="800000"/>
            <a:headEnd/>
            <a:tailEnd/>
          </a:ln>
        </p:spPr>
        <p:txBody>
          <a:bodyPr wrap="square" anchor="ctr">
            <a:spAutoFit/>
          </a:bodyPr>
          <a:lstStyle/>
          <a:p>
            <a:pPr>
              <a:buFontTx/>
              <a:buChar char="•"/>
            </a:pPr>
            <a:r>
              <a:rPr lang="en-US" sz="5400" dirty="0">
                <a:solidFill>
                  <a:srgbClr val="336600"/>
                </a:solidFill>
              </a:rPr>
              <a:t> establish and implement procedure </a:t>
            </a:r>
          </a:p>
          <a:p>
            <a:pPr>
              <a:buFontTx/>
              <a:buChar char="•"/>
            </a:pPr>
            <a:r>
              <a:rPr lang="en-US" sz="5400" dirty="0">
                <a:solidFill>
                  <a:srgbClr val="336600"/>
                </a:solidFill>
              </a:rPr>
              <a:t> stored, retrievable. </a:t>
            </a:r>
          </a:p>
          <a:p>
            <a:pPr>
              <a:buFontTx/>
              <a:buChar char="•"/>
            </a:pPr>
            <a:r>
              <a:rPr lang="en-US" sz="5400" dirty="0">
                <a:solidFill>
                  <a:srgbClr val="336600"/>
                </a:solidFill>
              </a:rPr>
              <a:t> </a:t>
            </a:r>
            <a:r>
              <a:rPr lang="en-US" sz="5400" dirty="0" smtClean="0">
                <a:solidFill>
                  <a:srgbClr val="336600"/>
                </a:solidFill>
              </a:rPr>
              <a:t>Retention time</a:t>
            </a:r>
            <a:endParaRPr lang="en-US" sz="5400" dirty="0">
              <a:solidFill>
                <a:srgbClr val="336600"/>
              </a:solidFill>
            </a:endParaRPr>
          </a:p>
        </p:txBody>
      </p:sp>
      <p:pic>
        <p:nvPicPr>
          <p:cNvPr id="4" name="Picture 3" descr="MedicalRecords.jpg"/>
          <p:cNvPicPr>
            <a:picLocks noChangeAspect="1"/>
          </p:cNvPicPr>
          <p:nvPr/>
        </p:nvPicPr>
        <p:blipFill>
          <a:blip r:embed="rId3" cstate="print"/>
          <a:stretch>
            <a:fillRect/>
          </a:stretch>
        </p:blipFill>
        <p:spPr>
          <a:xfrm>
            <a:off x="1214414" y="4092571"/>
            <a:ext cx="6786610" cy="2000254"/>
          </a:xfrm>
          <a:prstGeom prst="rect">
            <a:avLst/>
          </a:prstGeom>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457200" y="274638"/>
          <a:ext cx="8229600" cy="6583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Table 3"/>
          <p:cNvGraphicFramePr>
            <a:graphicFrameLocks noGrp="1"/>
          </p:cNvGraphicFramePr>
          <p:nvPr/>
        </p:nvGraphicFramePr>
        <p:xfrm>
          <a:off x="1828800" y="3810000"/>
          <a:ext cx="6096000" cy="2072640"/>
        </p:xfrm>
        <a:graphic>
          <a:graphicData uri="http://schemas.openxmlformats.org/drawingml/2006/table">
            <a:tbl>
              <a:tblPr firstRow="1" bandRow="1">
                <a:tableStyleId>{F5AB1C69-6EDB-4FF4-983F-18BD219EF322}</a:tableStyleId>
              </a:tblPr>
              <a:tblGrid>
                <a:gridCol w="6096000"/>
              </a:tblGrid>
              <a:tr h="370840">
                <a:tc>
                  <a:txBody>
                    <a:bodyPr/>
                    <a:lstStyle/>
                    <a:p>
                      <a:pPr algn="ctr" rtl="1"/>
                      <a:r>
                        <a:rPr lang="fa-IR" b="1" i="1" dirty="0" smtClean="0">
                          <a:solidFill>
                            <a:schemeClr val="tx1">
                              <a:lumMod val="95000"/>
                              <a:lumOff val="5000"/>
                            </a:schemeClr>
                          </a:solidFill>
                        </a:rPr>
                        <a:t>نمونه هایی از سوابق در آزمایشگاه</a:t>
                      </a:r>
                      <a:endParaRPr lang="en-US" b="1" i="1" dirty="0">
                        <a:solidFill>
                          <a:schemeClr val="tx1">
                            <a:lumMod val="95000"/>
                            <a:lumOff val="5000"/>
                          </a:schemeClr>
                        </a:solidFill>
                      </a:endParaRPr>
                    </a:p>
                  </a:txBody>
                  <a:tcPr/>
                </a:tc>
              </a:tr>
              <a:tr h="370840">
                <a:tc>
                  <a:txBody>
                    <a:bodyPr/>
                    <a:lstStyle/>
                    <a:p>
                      <a:pPr algn="ctr" rtl="1"/>
                      <a:r>
                        <a:rPr lang="fa-IR" b="1" i="1" dirty="0" smtClean="0">
                          <a:solidFill>
                            <a:schemeClr val="tx1">
                              <a:lumMod val="95000"/>
                              <a:lumOff val="5000"/>
                            </a:schemeClr>
                          </a:solidFill>
                        </a:rPr>
                        <a:t>لیست کاری</a:t>
                      </a:r>
                      <a:r>
                        <a:rPr lang="en-US" b="1" i="1" dirty="0" smtClean="0">
                          <a:solidFill>
                            <a:schemeClr val="tx1">
                              <a:lumMod val="95000"/>
                              <a:lumOff val="5000"/>
                            </a:schemeClr>
                          </a:solidFill>
                        </a:rPr>
                        <a:t> </a:t>
                      </a:r>
                      <a:r>
                        <a:rPr lang="fa-IR" b="1" i="1" dirty="0" smtClean="0">
                          <a:solidFill>
                            <a:schemeClr val="tx1">
                              <a:lumMod val="95000"/>
                              <a:lumOff val="5000"/>
                            </a:schemeClr>
                          </a:solidFill>
                        </a:rPr>
                        <a:t>تکمیل شده</a:t>
                      </a:r>
                      <a:endParaRPr lang="en-US" b="1" i="1" dirty="0">
                        <a:solidFill>
                          <a:schemeClr val="tx1">
                            <a:lumMod val="95000"/>
                            <a:lumOff val="5000"/>
                          </a:schemeClr>
                        </a:solidFill>
                      </a:endParaRPr>
                    </a:p>
                  </a:txBody>
                  <a:tcPr/>
                </a:tc>
              </a:tr>
              <a:tr h="370840">
                <a:tc>
                  <a:txBody>
                    <a:bodyPr/>
                    <a:lstStyle/>
                    <a:p>
                      <a:pPr algn="ctr" rtl="1"/>
                      <a:r>
                        <a:rPr lang="fa-IR" b="1" i="1" dirty="0" smtClean="0">
                          <a:solidFill>
                            <a:schemeClr val="tx1">
                              <a:lumMod val="95000"/>
                              <a:lumOff val="5000"/>
                            </a:schemeClr>
                          </a:solidFill>
                        </a:rPr>
                        <a:t>نتیجه ی آزمایش ها</a:t>
                      </a:r>
                      <a:endParaRPr lang="en-US" b="1" i="1" dirty="0">
                        <a:solidFill>
                          <a:schemeClr val="tx1">
                            <a:lumMod val="95000"/>
                            <a:lumOff val="5000"/>
                          </a:schemeClr>
                        </a:solidFill>
                      </a:endParaRPr>
                    </a:p>
                  </a:txBody>
                  <a:tcPr/>
                </a:tc>
              </a:tr>
              <a:tr h="370840">
                <a:tc>
                  <a:txBody>
                    <a:bodyPr/>
                    <a:lstStyle/>
                    <a:p>
                      <a:pPr algn="ctr" rtl="1"/>
                      <a:r>
                        <a:rPr lang="fa-IR" b="1" i="1" dirty="0" smtClean="0">
                          <a:solidFill>
                            <a:schemeClr val="tx1">
                              <a:lumMod val="95000"/>
                              <a:lumOff val="5000"/>
                            </a:schemeClr>
                          </a:solidFill>
                        </a:rPr>
                        <a:t>قبض پذیرش آزمایشگاه</a:t>
                      </a:r>
                      <a:endParaRPr lang="en-US" b="1" i="1" dirty="0">
                        <a:solidFill>
                          <a:schemeClr val="tx1">
                            <a:lumMod val="95000"/>
                            <a:lumOff val="5000"/>
                          </a:schemeClr>
                        </a:solidFill>
                      </a:endParaRPr>
                    </a:p>
                  </a:txBody>
                  <a:tcPr/>
                </a:tc>
              </a:tr>
            </a:tbl>
          </a:graphicData>
        </a:graphic>
      </p:graphicFrame>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WordArt 5"/>
          <p:cNvSpPr>
            <a:spLocks noChangeArrowheads="1" noChangeShapeType="1" noTextEdit="1"/>
          </p:cNvSpPr>
          <p:nvPr/>
        </p:nvSpPr>
        <p:spPr bwMode="auto">
          <a:xfrm>
            <a:off x="1476375" y="692150"/>
            <a:ext cx="5975350" cy="790575"/>
          </a:xfrm>
          <a:prstGeom prst="rect">
            <a:avLst/>
          </a:prstGeom>
        </p:spPr>
        <p:txBody>
          <a:bodyPr wrap="none" fromWordArt="1">
            <a:prstTxWarp prst="textFadeUp">
              <a:avLst>
                <a:gd name="adj" fmla="val 9991"/>
              </a:avLst>
            </a:prstTxWarp>
          </a:bodyPr>
          <a:lstStyle/>
          <a:p>
            <a:pPr algn="ctr"/>
            <a:r>
              <a:rPr lang="en-US" sz="3600" b="1" kern="10" dirty="0">
                <a:ln w="12700">
                  <a:solidFill>
                    <a:srgbClr val="B2B2B2"/>
                  </a:solidFill>
                  <a:round/>
                  <a:headEnd/>
                  <a:tailEnd/>
                </a:ln>
                <a:gradFill rotWithShape="1">
                  <a:gsLst>
                    <a:gs pos="0">
                      <a:srgbClr val="520402"/>
                    </a:gs>
                    <a:gs pos="100000">
                      <a:srgbClr val="FFCC00"/>
                    </a:gs>
                  </a:gsLst>
                  <a:lin ang="5400000" scaled="1"/>
                </a:gradFill>
                <a:effectLst>
                  <a:outerShdw dist="35921" dir="2700000" sy="50000" rotWithShape="0">
                    <a:srgbClr val="875B0D">
                      <a:alpha val="70000"/>
                    </a:srgbClr>
                  </a:outerShdw>
                </a:effectLst>
                <a:latin typeface="Arial Black"/>
              </a:rPr>
              <a:t>4.14 Internal Audit</a:t>
            </a:r>
          </a:p>
        </p:txBody>
      </p:sp>
      <p:sp>
        <p:nvSpPr>
          <p:cNvPr id="46083" name="Rectangle 6"/>
          <p:cNvSpPr>
            <a:spLocks noChangeArrowheads="1"/>
          </p:cNvSpPr>
          <p:nvPr/>
        </p:nvSpPr>
        <p:spPr bwMode="auto">
          <a:xfrm>
            <a:off x="500034" y="1977932"/>
            <a:ext cx="8215370" cy="2062103"/>
          </a:xfrm>
          <a:prstGeom prst="rect">
            <a:avLst/>
          </a:prstGeom>
          <a:noFill/>
          <a:ln w="9525">
            <a:noFill/>
            <a:miter lim="800000"/>
            <a:headEnd/>
            <a:tailEnd/>
          </a:ln>
        </p:spPr>
        <p:txBody>
          <a:bodyPr wrap="square" anchor="ctr">
            <a:spAutoFit/>
          </a:bodyPr>
          <a:lstStyle/>
          <a:p>
            <a:pPr>
              <a:buFontTx/>
              <a:buChar char="•"/>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conducted at </a:t>
            </a: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defined intervals</a:t>
            </a:r>
            <a:endPar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buFontTx/>
              <a:buChar char="•"/>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planned, carried out by the quality </a:t>
            </a: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manager</a:t>
            </a:r>
          </a:p>
          <a:p>
            <a:pPr>
              <a:buFontTx/>
              <a:buChar char="•"/>
            </a:pP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Documented procedure </a:t>
            </a:r>
            <a:endPar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buFontTx/>
              <a:buChar char="•"/>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submitted results to </a:t>
            </a: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laboratory management </a:t>
            </a: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for review</a:t>
            </a:r>
          </a:p>
        </p:txBody>
      </p:sp>
      <p:pic>
        <p:nvPicPr>
          <p:cNvPr id="4" name="Picture 3" descr="internal_Audit.jpg"/>
          <p:cNvPicPr>
            <a:picLocks noChangeAspect="1"/>
          </p:cNvPicPr>
          <p:nvPr/>
        </p:nvPicPr>
        <p:blipFill>
          <a:blip r:embed="rId3" cstate="print"/>
          <a:stretch>
            <a:fillRect/>
          </a:stretch>
        </p:blipFill>
        <p:spPr>
          <a:xfrm>
            <a:off x="2428860" y="4357694"/>
            <a:ext cx="4000528" cy="1857388"/>
          </a:xfrm>
          <a:prstGeom prst="rect">
            <a:avLst/>
          </a:prstGeom>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WordArt 5"/>
          <p:cNvSpPr>
            <a:spLocks noChangeArrowheads="1" noChangeShapeType="1" noTextEdit="1"/>
          </p:cNvSpPr>
          <p:nvPr/>
        </p:nvSpPr>
        <p:spPr bwMode="auto">
          <a:xfrm>
            <a:off x="1331913" y="333375"/>
            <a:ext cx="6480175" cy="863600"/>
          </a:xfrm>
          <a:prstGeom prst="rect">
            <a:avLst/>
          </a:prstGeom>
        </p:spPr>
        <p:txBody>
          <a:bodyPr wrap="none" fromWordArt="1">
            <a:prstTxWarp prst="textTriangle">
              <a:avLst/>
            </a:prstTxWarp>
          </a:bodyPr>
          <a:lstStyle/>
          <a:p>
            <a:pPr algn="ctr"/>
            <a:r>
              <a:rPr lang="en-US" sz="3600" b="1" kern="10" dirty="0">
                <a:ln w="9525">
                  <a:noFill/>
                  <a:round/>
                  <a:headEnd/>
                  <a:tailEnd/>
                </a:ln>
                <a:solidFill>
                  <a:srgbClr val="CC00CC"/>
                </a:solidFill>
                <a:effectLst>
                  <a:innerShdw blurRad="63500" dist="50800" dir="13500000">
                    <a:prstClr val="black">
                      <a:alpha val="50000"/>
                    </a:prstClr>
                  </a:innerShdw>
                </a:effectLst>
                <a:latin typeface="Impact"/>
              </a:rPr>
              <a:t>4.15 Management Review </a:t>
            </a:r>
          </a:p>
        </p:txBody>
      </p:sp>
      <p:sp>
        <p:nvSpPr>
          <p:cNvPr id="47107" name="Rectangle 6"/>
          <p:cNvSpPr>
            <a:spLocks noChangeArrowheads="1"/>
          </p:cNvSpPr>
          <p:nvPr/>
        </p:nvSpPr>
        <p:spPr bwMode="auto">
          <a:xfrm>
            <a:off x="469307" y="1643050"/>
            <a:ext cx="8174659" cy="4447371"/>
          </a:xfrm>
          <a:prstGeom prst="rect">
            <a:avLst/>
          </a:prstGeom>
          <a:noFill/>
          <a:ln w="9525">
            <a:noFill/>
            <a:miter lim="800000"/>
            <a:headEnd/>
            <a:tailEnd/>
          </a:ln>
        </p:spPr>
        <p:txBody>
          <a:bodyPr wrap="square" anchor="ctr">
            <a:spAutoFit/>
          </a:bodyPr>
          <a:lstStyle/>
          <a:p>
            <a:pPr>
              <a:buFontTx/>
              <a:buChar char="•"/>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review the lab quality management </a:t>
            </a: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system / 12m </a:t>
            </a:r>
            <a:endPar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buFontTx/>
              <a:buChar char="•"/>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take account</a:t>
            </a:r>
          </a:p>
          <a:p>
            <a:pPr>
              <a:lnSpc>
                <a:spcPct val="75000"/>
              </a:lnSpc>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 follow-up previous management reviews</a:t>
            </a:r>
          </a:p>
          <a:p>
            <a:pPr>
              <a:lnSpc>
                <a:spcPct val="75000"/>
              </a:lnSpc>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 status of corrective action taken/required preventive action</a:t>
            </a:r>
          </a:p>
          <a:p>
            <a:pPr>
              <a:lnSpc>
                <a:spcPct val="75000"/>
              </a:lnSpc>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 reports from managerial and supervisory personnel</a:t>
            </a:r>
          </a:p>
          <a:p>
            <a:pPr>
              <a:lnSpc>
                <a:spcPct val="75000"/>
              </a:lnSpc>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 the outcome of recent internal audit</a:t>
            </a:r>
          </a:p>
          <a:p>
            <a:pPr>
              <a:lnSpc>
                <a:spcPct val="75000"/>
              </a:lnSpc>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 assessment by external bodies</a:t>
            </a:r>
          </a:p>
          <a:p>
            <a:pPr>
              <a:lnSpc>
                <a:spcPct val="75000"/>
              </a:lnSpc>
            </a:pPr>
            <a:r>
              <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 the outcome of external quality </a:t>
            </a: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assessment</a:t>
            </a:r>
          </a:p>
          <a:p>
            <a:pPr>
              <a:lnSpc>
                <a:spcPct val="75000"/>
              </a:lnSpc>
            </a:pP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any changes / feedback / quality indicators / nonconformities / monitoring of turnaround time / results of continuous improvement processes / evaluation of suppliers </a:t>
            </a:r>
            <a:endParaRPr 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loud Callout 8"/>
          <p:cNvSpPr/>
          <p:nvPr/>
        </p:nvSpPr>
        <p:spPr bwMode="auto">
          <a:xfrm>
            <a:off x="1714480" y="1428736"/>
            <a:ext cx="5143536" cy="1785950"/>
          </a:xfrm>
          <a:prstGeom prst="cloud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ngsana New" pitchFamily="18" charset="-34"/>
              <a:cs typeface="Angsana New" pitchFamily="18" charset="-34"/>
            </a:endParaRPr>
          </a:p>
        </p:txBody>
      </p:sp>
      <p:sp>
        <p:nvSpPr>
          <p:cNvPr id="10" name="TextBox 9"/>
          <p:cNvSpPr txBox="1"/>
          <p:nvPr/>
        </p:nvSpPr>
        <p:spPr>
          <a:xfrm>
            <a:off x="2571736" y="1857364"/>
            <a:ext cx="3000396" cy="1015663"/>
          </a:xfrm>
          <a:prstGeom prst="rect">
            <a:avLst/>
          </a:prstGeom>
          <a:noFill/>
        </p:spPr>
        <p:txBody>
          <a:bodyPr wrap="square" rtlCol="0">
            <a:spAutoFit/>
          </a:bodyPr>
          <a:lstStyle/>
          <a:p>
            <a:pPr algn="ctr"/>
            <a:r>
              <a:rPr lang="en-US" sz="4400" dirty="0" smtClean="0">
                <a:solidFill>
                  <a:srgbClr val="FFFF00"/>
                </a:solidFill>
                <a:effectLst>
                  <a:outerShdw blurRad="38100" dist="38100" dir="2700000" algn="tl">
                    <a:srgbClr val="000000">
                      <a:alpha val="43137"/>
                    </a:srgbClr>
                  </a:outerShdw>
                </a:effectLst>
              </a:rPr>
              <a:t>G + E + </a:t>
            </a:r>
            <a:r>
              <a:rPr lang="en-US" sz="6000" dirty="0" smtClean="0">
                <a:solidFill>
                  <a:srgbClr val="FF0000"/>
                </a:solidFill>
                <a:effectLst>
                  <a:outerShdw blurRad="38100" dist="38100" dir="2700000" algn="tl">
                    <a:srgbClr val="000000">
                      <a:alpha val="43137"/>
                    </a:srgbClr>
                  </a:outerShdw>
                </a:effectLst>
              </a:rPr>
              <a:t>I</a:t>
            </a:r>
            <a:r>
              <a:rPr lang="en-US" sz="4400" dirty="0" smtClean="0">
                <a:solidFill>
                  <a:srgbClr val="FFFF00"/>
                </a:solidFill>
                <a:effectLst>
                  <a:outerShdw blurRad="38100" dist="38100" dir="2700000" algn="tl">
                    <a:srgbClr val="000000">
                      <a:alpha val="43137"/>
                    </a:srgbClr>
                  </a:outerShdw>
                </a:effectLst>
              </a:rPr>
              <a:t> = </a:t>
            </a:r>
            <a:r>
              <a:rPr lang="en-US" sz="4400" dirty="0" err="1" smtClean="0">
                <a:solidFill>
                  <a:srgbClr val="FFFF00"/>
                </a:solidFill>
                <a:effectLst>
                  <a:outerShdw blurRad="38100" dist="38100" dir="2700000" algn="tl">
                    <a:srgbClr val="000000">
                      <a:alpha val="43137"/>
                    </a:srgbClr>
                  </a:outerShdw>
                </a:effectLst>
              </a:rPr>
              <a:t>IgE</a:t>
            </a:r>
            <a:r>
              <a:rPr lang="en-US" sz="4400" dirty="0" smtClean="0">
                <a:solidFill>
                  <a:srgbClr val="FFFF00"/>
                </a:solidFill>
                <a:effectLst>
                  <a:outerShdw blurRad="38100" dist="38100" dir="2700000" algn="tl">
                    <a:srgbClr val="000000">
                      <a:alpha val="43137"/>
                    </a:srgbClr>
                  </a:outerShdw>
                </a:effectLst>
              </a:rPr>
              <a:t> </a:t>
            </a:r>
            <a:endParaRPr lang="en-US" sz="4400" dirty="0">
              <a:solidFill>
                <a:srgbClr val="FFFF00"/>
              </a:solidFill>
              <a:effectLst>
                <a:outerShdw blurRad="38100" dist="38100" dir="2700000" algn="tl">
                  <a:srgbClr val="000000">
                    <a:alpha val="43137"/>
                  </a:srgbClr>
                </a:outerShdw>
              </a:effectLst>
            </a:endParaRPr>
          </a:p>
        </p:txBody>
      </p:sp>
      <p:sp>
        <p:nvSpPr>
          <p:cNvPr id="7" name="Text Box 2"/>
          <p:cNvSpPr txBox="1">
            <a:spLocks noChangeArrowheads="1"/>
          </p:cNvSpPr>
          <p:nvPr/>
        </p:nvSpPr>
        <p:spPr bwMode="auto">
          <a:xfrm>
            <a:off x="179388" y="260350"/>
            <a:ext cx="8640762" cy="641350"/>
          </a:xfrm>
          <a:prstGeom prst="rect">
            <a:avLst/>
          </a:prstGeom>
          <a:noFill/>
          <a:ln w="9525">
            <a:noFill/>
            <a:miter lim="800000"/>
            <a:headEnd/>
            <a:tailEnd/>
          </a:ln>
        </p:spPr>
        <p:txBody>
          <a:bodyPr>
            <a:spAutoFit/>
          </a:bodyPr>
          <a:lstStyle/>
          <a:p>
            <a:pPr>
              <a:spcBef>
                <a:spcPct val="50000"/>
              </a:spcBef>
            </a:pPr>
            <a:r>
              <a:rPr lang="en-US" sz="3600" b="1" dirty="0">
                <a:solidFill>
                  <a:srgbClr val="C00000"/>
                </a:solidFill>
              </a:rPr>
              <a:t>Clause 4. Management requirements</a:t>
            </a:r>
          </a:p>
        </p:txBody>
      </p:sp>
      <p:pic>
        <p:nvPicPr>
          <p:cNvPr id="11" name="Picture 10" descr="MANAGEMENT.bmp"/>
          <p:cNvPicPr>
            <a:picLocks noChangeAspect="1"/>
          </p:cNvPicPr>
          <p:nvPr/>
        </p:nvPicPr>
        <p:blipFill>
          <a:blip r:embed="rId3" cstate="print"/>
          <a:stretch>
            <a:fillRect/>
          </a:stretch>
        </p:blipFill>
        <p:spPr>
          <a:xfrm>
            <a:off x="428596" y="3804069"/>
            <a:ext cx="8001056" cy="2053823"/>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123656"/>
          </a:xfrm>
        </p:spPr>
        <p:txBody>
          <a:bodyPr/>
          <a:lstStyle/>
          <a:p>
            <a:pPr rtl="1"/>
            <a:r>
              <a:rPr lang="fa-IR" dirty="0" smtClean="0"/>
              <a:t>تشریح الزامات </a:t>
            </a:r>
            <a:r>
              <a:rPr lang="en-US" dirty="0" smtClean="0"/>
              <a:t>ISO 15189:2007</a:t>
            </a:r>
            <a:br>
              <a:rPr lang="en-US" dirty="0" smtClean="0"/>
            </a:br>
            <a:r>
              <a:rPr lang="fa-IR" dirty="0" smtClean="0">
                <a:solidFill>
                  <a:srgbClr val="FF0000"/>
                </a:solidFill>
              </a:rPr>
              <a:t>(بند </a:t>
            </a:r>
            <a:r>
              <a:rPr lang="en-US" dirty="0" smtClean="0">
                <a:solidFill>
                  <a:srgbClr val="FF0000"/>
                </a:solidFill>
              </a:rPr>
              <a:t>5</a:t>
            </a:r>
            <a:r>
              <a:rPr lang="fa-IR" dirty="0" smtClean="0">
                <a:solidFill>
                  <a:srgbClr val="FF0000"/>
                </a:solidFill>
              </a:rPr>
              <a:t> : الزامات فنی)</a:t>
            </a:r>
            <a:r>
              <a:rPr lang="en-US" dirty="0" smtClean="0"/>
              <a:t/>
            </a:r>
            <a:br>
              <a:rPr lang="en-US" dirty="0" smtClean="0"/>
            </a:br>
            <a:r>
              <a:rPr lang="fa-IR" sz="2400" dirty="0" smtClean="0"/>
              <a:t>دکتر نوشین</a:t>
            </a:r>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ounded Rectangle 7"/>
          <p:cNvSpPr>
            <a:spLocks noChangeArrowheads="1"/>
          </p:cNvSpPr>
          <p:nvPr/>
        </p:nvSpPr>
        <p:spPr bwMode="auto">
          <a:xfrm>
            <a:off x="2071700" y="1285875"/>
            <a:ext cx="4286250" cy="1928813"/>
          </a:xfrm>
          <a:prstGeom prst="roundRect">
            <a:avLst>
              <a:gd name="adj" fmla="val 16667"/>
            </a:avLst>
          </a:prstGeom>
          <a:solidFill>
            <a:srgbClr val="CC00CC"/>
          </a:solidFill>
          <a:ln w="9525" algn="ctr">
            <a:solidFill>
              <a:schemeClr val="tx1"/>
            </a:solidFill>
            <a:round/>
            <a:headEnd/>
            <a:tailEnd/>
          </a:ln>
        </p:spPr>
        <p:txBody>
          <a:bodyPr/>
          <a:lstStyle/>
          <a:p>
            <a:endParaRPr lang="en-US" dirty="0"/>
          </a:p>
        </p:txBody>
      </p:sp>
      <p:sp>
        <p:nvSpPr>
          <p:cNvPr id="104450" name="Text Box 2"/>
          <p:cNvSpPr txBox="1">
            <a:spLocks noChangeArrowheads="1"/>
          </p:cNvSpPr>
          <p:nvPr/>
        </p:nvSpPr>
        <p:spPr bwMode="auto">
          <a:xfrm>
            <a:off x="214313" y="1219200"/>
            <a:ext cx="8820150" cy="2862263"/>
          </a:xfrm>
          <a:prstGeom prst="rect">
            <a:avLst/>
          </a:prstGeom>
          <a:noFill/>
          <a:ln w="9525">
            <a:noFill/>
            <a:miter lim="800000"/>
            <a:headEnd/>
            <a:tailEnd/>
          </a:ln>
        </p:spPr>
        <p:txBody>
          <a:bodyPr>
            <a:spAutoFit/>
          </a:bodyPr>
          <a:lstStyle/>
          <a:p>
            <a:pPr>
              <a:spcBef>
                <a:spcPct val="50000"/>
              </a:spcBef>
            </a:pPr>
            <a:r>
              <a:rPr lang="en-US" sz="2400" b="1" dirty="0">
                <a:solidFill>
                  <a:srgbClr val="C00000"/>
                </a:solidFill>
                <a:latin typeface="Times New Roman" pitchFamily="18" charset="0"/>
              </a:rPr>
              <a:t>Man</a:t>
            </a:r>
            <a:r>
              <a:rPr lang="en-US" sz="2400" b="1" dirty="0">
                <a:solidFill>
                  <a:schemeClr val="bg1"/>
                </a:solidFill>
                <a:latin typeface="Times New Roman" pitchFamily="18" charset="0"/>
              </a:rPr>
              <a:t>		</a:t>
            </a:r>
            <a:r>
              <a:rPr lang="en-US" sz="2400" b="1" dirty="0" smtClean="0">
                <a:solidFill>
                  <a:schemeClr val="bg1"/>
                </a:solidFill>
                <a:latin typeface="Times New Roman" pitchFamily="18" charset="0"/>
              </a:rPr>
              <a:t>   5.1 </a:t>
            </a:r>
            <a:r>
              <a:rPr lang="en-US" sz="2400" b="1" dirty="0">
                <a:solidFill>
                  <a:schemeClr val="bg1"/>
                </a:solidFill>
                <a:latin typeface="Times New Roman" pitchFamily="18" charset="0"/>
              </a:rPr>
              <a:t>Personnel</a:t>
            </a:r>
          </a:p>
          <a:p>
            <a:pPr>
              <a:spcBef>
                <a:spcPct val="50000"/>
              </a:spcBef>
            </a:pPr>
            <a:r>
              <a:rPr lang="en-US" sz="2400" b="1" dirty="0">
                <a:solidFill>
                  <a:srgbClr val="C00000"/>
                </a:solidFill>
                <a:latin typeface="Times New Roman" pitchFamily="18" charset="0"/>
              </a:rPr>
              <a:t>Environment</a:t>
            </a:r>
            <a:r>
              <a:rPr lang="en-US" sz="2400" b="1" dirty="0">
                <a:solidFill>
                  <a:schemeClr val="bg1"/>
                </a:solidFill>
                <a:latin typeface="Times New Roman" pitchFamily="18" charset="0"/>
              </a:rPr>
              <a:t>	</a:t>
            </a:r>
            <a:r>
              <a:rPr lang="en-US" sz="2400" b="1" dirty="0" smtClean="0">
                <a:solidFill>
                  <a:schemeClr val="bg1"/>
                </a:solidFill>
                <a:latin typeface="Times New Roman" pitchFamily="18" charset="0"/>
              </a:rPr>
              <a:t>   5.2 </a:t>
            </a:r>
            <a:r>
              <a:rPr lang="en-US" sz="2400" b="1" dirty="0">
                <a:solidFill>
                  <a:schemeClr val="bg1"/>
                </a:solidFill>
                <a:latin typeface="Times New Roman" pitchFamily="18" charset="0"/>
              </a:rPr>
              <a:t>Accommodation and 					                  environmental </a:t>
            </a:r>
            <a:r>
              <a:rPr lang="en-US" sz="2400" b="1" dirty="0" smtClean="0">
                <a:solidFill>
                  <a:schemeClr val="bg1"/>
                </a:solidFill>
                <a:latin typeface="Times New Roman" pitchFamily="18" charset="0"/>
              </a:rPr>
              <a:t>conditions</a:t>
            </a:r>
            <a:endParaRPr lang="en-US" sz="2400" b="1" dirty="0">
              <a:solidFill>
                <a:schemeClr val="bg1"/>
              </a:solidFill>
              <a:latin typeface="Times New Roman" pitchFamily="18" charset="0"/>
            </a:endParaRPr>
          </a:p>
          <a:p>
            <a:pPr>
              <a:spcBef>
                <a:spcPct val="50000"/>
              </a:spcBef>
            </a:pPr>
            <a:r>
              <a:rPr lang="en-US" sz="2400" b="1" dirty="0">
                <a:solidFill>
                  <a:srgbClr val="C00000"/>
                </a:solidFill>
                <a:latin typeface="Times New Roman" pitchFamily="18" charset="0"/>
              </a:rPr>
              <a:t>Machine</a:t>
            </a:r>
            <a:r>
              <a:rPr lang="en-US" sz="2400" b="1" dirty="0">
                <a:solidFill>
                  <a:schemeClr val="bg1"/>
                </a:solidFill>
                <a:latin typeface="Times New Roman" pitchFamily="18" charset="0"/>
              </a:rPr>
              <a:t>	</a:t>
            </a:r>
            <a:r>
              <a:rPr lang="en-US" sz="2400" b="1" dirty="0" smtClean="0">
                <a:solidFill>
                  <a:schemeClr val="bg1"/>
                </a:solidFill>
                <a:latin typeface="Times New Roman" pitchFamily="18" charset="0"/>
              </a:rPr>
              <a:t>   5.3 </a:t>
            </a:r>
            <a:r>
              <a:rPr lang="en-US" sz="2400" b="1" dirty="0">
                <a:solidFill>
                  <a:schemeClr val="bg1"/>
                </a:solidFill>
                <a:latin typeface="Times New Roman" pitchFamily="18" charset="0"/>
              </a:rPr>
              <a:t>Laboratory equipment</a:t>
            </a:r>
          </a:p>
          <a:p>
            <a:pPr>
              <a:spcBef>
                <a:spcPct val="50000"/>
              </a:spcBef>
            </a:pPr>
            <a:r>
              <a:rPr lang="en-US" sz="4000" b="1" dirty="0">
                <a:solidFill>
                  <a:schemeClr val="bg1"/>
                </a:solidFill>
              </a:rPr>
              <a:t> </a:t>
            </a:r>
          </a:p>
        </p:txBody>
      </p:sp>
      <p:sp>
        <p:nvSpPr>
          <p:cNvPr id="25604" name="Text Box 3"/>
          <p:cNvSpPr txBox="1">
            <a:spLocks noChangeArrowheads="1"/>
          </p:cNvSpPr>
          <p:nvPr/>
        </p:nvSpPr>
        <p:spPr bwMode="auto">
          <a:xfrm>
            <a:off x="304800" y="304800"/>
            <a:ext cx="7781925" cy="641350"/>
          </a:xfrm>
          <a:prstGeom prst="rect">
            <a:avLst/>
          </a:prstGeom>
          <a:noFill/>
          <a:ln w="9525">
            <a:noFill/>
            <a:miter lim="800000"/>
            <a:headEnd/>
            <a:tailEnd/>
          </a:ln>
        </p:spPr>
        <p:txBody>
          <a:bodyPr wrap="none">
            <a:spAutoFit/>
          </a:bodyPr>
          <a:lstStyle/>
          <a:p>
            <a:r>
              <a:rPr lang="en-US" sz="3600" b="1" dirty="0">
                <a:solidFill>
                  <a:srgbClr val="C00000"/>
                </a:solidFill>
              </a:rPr>
              <a:t>Clause 5. Technical requirements</a:t>
            </a:r>
            <a:endParaRPr lang="th-TH" sz="3600" b="1" dirty="0">
              <a:solidFill>
                <a:srgbClr val="C00000"/>
              </a:solidFill>
            </a:endParaRPr>
          </a:p>
        </p:txBody>
      </p:sp>
      <p:sp>
        <p:nvSpPr>
          <p:cNvPr id="25605" name="AutoShape 4"/>
          <p:cNvSpPr>
            <a:spLocks/>
          </p:cNvSpPr>
          <p:nvPr/>
        </p:nvSpPr>
        <p:spPr bwMode="auto">
          <a:xfrm>
            <a:off x="6357938" y="1285875"/>
            <a:ext cx="446087" cy="1925638"/>
          </a:xfrm>
          <a:prstGeom prst="rightBrace">
            <a:avLst>
              <a:gd name="adj1" fmla="val 15009"/>
              <a:gd name="adj2" fmla="val 50000"/>
            </a:avLst>
          </a:prstGeom>
          <a:noFill/>
          <a:ln w="57150">
            <a:solidFill>
              <a:srgbClr val="0033CC"/>
            </a:solidFill>
            <a:round/>
            <a:headEnd/>
            <a:tailEnd/>
          </a:ln>
        </p:spPr>
        <p:txBody>
          <a:bodyPr wrap="none" anchor="ctr"/>
          <a:lstStyle/>
          <a:p>
            <a:endParaRPr lang="en-US" dirty="0"/>
          </a:p>
        </p:txBody>
      </p:sp>
      <p:sp>
        <p:nvSpPr>
          <p:cNvPr id="25606" name="Text Box 6"/>
          <p:cNvSpPr txBox="1">
            <a:spLocks noChangeArrowheads="1"/>
          </p:cNvSpPr>
          <p:nvPr/>
        </p:nvSpPr>
        <p:spPr bwMode="auto">
          <a:xfrm>
            <a:off x="6643688" y="2000250"/>
            <a:ext cx="2195512" cy="519113"/>
          </a:xfrm>
          <a:prstGeom prst="rect">
            <a:avLst/>
          </a:prstGeom>
          <a:noFill/>
          <a:ln w="9525">
            <a:noFill/>
            <a:miter lim="800000"/>
            <a:headEnd/>
            <a:tailEnd/>
          </a:ln>
        </p:spPr>
        <p:txBody>
          <a:bodyPr>
            <a:spAutoFit/>
          </a:bodyPr>
          <a:lstStyle/>
          <a:p>
            <a:pPr algn="ctr">
              <a:spcBef>
                <a:spcPct val="50000"/>
              </a:spcBef>
            </a:pPr>
            <a:r>
              <a:rPr lang="en-US" b="1" dirty="0">
                <a:solidFill>
                  <a:srgbClr val="C00000"/>
                </a:solidFill>
                <a:latin typeface="Times New Roman" pitchFamily="18" charset="0"/>
              </a:rPr>
              <a:t>Resources</a:t>
            </a:r>
            <a:endParaRPr lang="th-TH" b="1">
              <a:solidFill>
                <a:srgbClr val="C00000"/>
              </a:solidFill>
              <a:latin typeface="Times New Roman" pitchFamily="18" charset="0"/>
            </a:endParaRPr>
          </a:p>
        </p:txBody>
      </p:sp>
      <p:pic>
        <p:nvPicPr>
          <p:cNvPr id="7" name="Picture 6" descr="resources.jpg"/>
          <p:cNvPicPr>
            <a:picLocks noChangeAspect="1"/>
          </p:cNvPicPr>
          <p:nvPr/>
        </p:nvPicPr>
        <p:blipFill>
          <a:blip r:embed="rId3" cstate="print"/>
          <a:stretch>
            <a:fillRect/>
          </a:stretch>
        </p:blipFill>
        <p:spPr>
          <a:xfrm>
            <a:off x="428596" y="4214817"/>
            <a:ext cx="8358246" cy="192882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4450">
                                            <p:txEl>
                                              <p:pRg st="0" end="0"/>
                                            </p:txEl>
                                          </p:spTgt>
                                        </p:tgtEl>
                                        <p:attrNameLst>
                                          <p:attrName>style.visibility</p:attrName>
                                        </p:attrNameLst>
                                      </p:cBhvr>
                                      <p:to>
                                        <p:strVal val="visible"/>
                                      </p:to>
                                    </p:set>
                                    <p:animEffect transition="in" filter="fade">
                                      <p:cBhvr>
                                        <p:cTn id="7" dur="2000"/>
                                        <p:tgtEl>
                                          <p:spTgt spid="10445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450">
                                            <p:txEl>
                                              <p:pRg st="1" end="1"/>
                                            </p:txEl>
                                          </p:spTgt>
                                        </p:tgtEl>
                                        <p:attrNameLst>
                                          <p:attrName>style.visibility</p:attrName>
                                        </p:attrNameLst>
                                      </p:cBhvr>
                                      <p:to>
                                        <p:strVal val="visible"/>
                                      </p:to>
                                    </p:set>
                                    <p:animEffect transition="in" filter="fade">
                                      <p:cBhvr>
                                        <p:cTn id="12" dur="2000"/>
                                        <p:tgtEl>
                                          <p:spTgt spid="10445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4450">
                                            <p:txEl>
                                              <p:pRg st="2" end="2"/>
                                            </p:txEl>
                                          </p:spTgt>
                                        </p:tgtEl>
                                        <p:attrNameLst>
                                          <p:attrName>style.visibility</p:attrName>
                                        </p:attrNameLst>
                                      </p:cBhvr>
                                      <p:to>
                                        <p:strVal val="visible"/>
                                      </p:to>
                                    </p:set>
                                    <p:animEffect transition="in" filter="fade">
                                      <p:cBhvr>
                                        <p:cTn id="17" dur="2000"/>
                                        <p:tgtEl>
                                          <p:spTgt spid="10445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4450">
                                            <p:txEl>
                                              <p:pRg st="3" end="3"/>
                                            </p:txEl>
                                          </p:spTgt>
                                        </p:tgtEl>
                                        <p:attrNameLst>
                                          <p:attrName>style.visibility</p:attrName>
                                        </p:attrNameLst>
                                      </p:cBhvr>
                                      <p:to>
                                        <p:strVal val="visible"/>
                                      </p:to>
                                    </p:set>
                                    <p:animEffect transition="in" filter="fade">
                                      <p:cBhvr>
                                        <p:cTn id="22" dur="2000"/>
                                        <p:tgtEl>
                                          <p:spTgt spid="10445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ChangeArrowheads="1"/>
          </p:cNvSpPr>
          <p:nvPr/>
        </p:nvSpPr>
        <p:spPr bwMode="auto">
          <a:xfrm>
            <a:off x="285720" y="1500194"/>
            <a:ext cx="6072188" cy="2786062"/>
          </a:xfrm>
          <a:prstGeom prst="rect">
            <a:avLst/>
          </a:prstGeom>
          <a:solidFill>
            <a:srgbClr val="CC00CC"/>
          </a:solidFill>
          <a:ln w="9525" algn="ctr">
            <a:solidFill>
              <a:schemeClr val="tx1"/>
            </a:solidFill>
            <a:round/>
            <a:headEnd/>
            <a:tailEnd/>
          </a:ln>
        </p:spPr>
        <p:txBody>
          <a:bodyPr/>
          <a:lstStyle/>
          <a:p>
            <a:endParaRPr lang="en-US" dirty="0"/>
          </a:p>
        </p:txBody>
      </p:sp>
      <p:sp>
        <p:nvSpPr>
          <p:cNvPr id="26627" name="Rectangle 2"/>
          <p:cNvSpPr>
            <a:spLocks noGrp="1" noChangeArrowheads="1"/>
          </p:cNvSpPr>
          <p:nvPr>
            <p:ph type="title"/>
          </p:nvPr>
        </p:nvSpPr>
        <p:spPr>
          <a:xfrm>
            <a:off x="400048" y="71414"/>
            <a:ext cx="7772400" cy="1143000"/>
          </a:xfrm>
        </p:spPr>
        <p:txBody>
          <a:bodyPr/>
          <a:lstStyle/>
          <a:p>
            <a:r>
              <a:rPr lang="en-US" b="1" dirty="0" smtClean="0">
                <a:solidFill>
                  <a:srgbClr val="C00000"/>
                </a:solidFill>
              </a:rPr>
              <a:t>Clause 5. Technical requirements</a:t>
            </a:r>
            <a:endParaRPr lang="th-TH" b="1" smtClean="0">
              <a:solidFill>
                <a:srgbClr val="C00000"/>
              </a:solidFill>
            </a:endParaRPr>
          </a:p>
        </p:txBody>
      </p:sp>
      <p:sp>
        <p:nvSpPr>
          <p:cNvPr id="115715" name="Rectangle 3"/>
          <p:cNvSpPr>
            <a:spLocks noGrp="1" noChangeArrowheads="1"/>
          </p:cNvSpPr>
          <p:nvPr>
            <p:ph type="body" idx="1"/>
          </p:nvPr>
        </p:nvSpPr>
        <p:spPr>
          <a:xfrm>
            <a:off x="285720" y="1443014"/>
            <a:ext cx="6072230" cy="2557490"/>
          </a:xfrm>
        </p:spPr>
        <p:txBody>
          <a:bodyPr/>
          <a:lstStyle/>
          <a:p>
            <a:pPr>
              <a:buNone/>
            </a:pPr>
            <a:r>
              <a:rPr lang="en-US" sz="2800" b="1" dirty="0" smtClean="0">
                <a:solidFill>
                  <a:schemeClr val="bg1"/>
                </a:solidFill>
              </a:rPr>
              <a:t>5.4 Pre-examination procedures</a:t>
            </a:r>
          </a:p>
          <a:p>
            <a:pPr>
              <a:buNone/>
            </a:pPr>
            <a:r>
              <a:rPr lang="en-US" sz="2800" b="1" dirty="0" smtClean="0">
                <a:solidFill>
                  <a:schemeClr val="bg1"/>
                </a:solidFill>
              </a:rPr>
              <a:t>5.5 Examination procedures</a:t>
            </a:r>
          </a:p>
          <a:p>
            <a:pPr>
              <a:buNone/>
            </a:pPr>
            <a:r>
              <a:rPr lang="en-US" sz="2800" b="1" dirty="0" smtClean="0">
                <a:solidFill>
                  <a:schemeClr val="bg1"/>
                </a:solidFill>
              </a:rPr>
              <a:t>5.6 Assuring quality of examination procedures</a:t>
            </a:r>
          </a:p>
          <a:p>
            <a:pPr>
              <a:buNone/>
            </a:pPr>
            <a:r>
              <a:rPr lang="en-US" sz="2800" b="1" dirty="0" smtClean="0">
                <a:solidFill>
                  <a:schemeClr val="bg1"/>
                </a:solidFill>
              </a:rPr>
              <a:t>5.7  Post-examination procedure</a:t>
            </a:r>
          </a:p>
          <a:p>
            <a:pPr>
              <a:buNone/>
            </a:pPr>
            <a:r>
              <a:rPr lang="en-US" sz="2800" b="1" dirty="0" smtClean="0">
                <a:solidFill>
                  <a:schemeClr val="bg1"/>
                </a:solidFill>
              </a:rPr>
              <a:t>5.8  Report of results </a:t>
            </a:r>
            <a:endParaRPr lang="th-TH" b="1" dirty="0" smtClean="0">
              <a:solidFill>
                <a:schemeClr val="bg1"/>
              </a:solidFill>
            </a:endParaRPr>
          </a:p>
        </p:txBody>
      </p:sp>
      <p:sp>
        <p:nvSpPr>
          <p:cNvPr id="26629" name="AutoShape 5"/>
          <p:cNvSpPr>
            <a:spLocks/>
          </p:cNvSpPr>
          <p:nvPr/>
        </p:nvSpPr>
        <p:spPr bwMode="auto">
          <a:xfrm>
            <a:off x="6429388" y="1571612"/>
            <a:ext cx="522287" cy="2652713"/>
          </a:xfrm>
          <a:prstGeom prst="rightBrace">
            <a:avLst>
              <a:gd name="adj1" fmla="val 15731"/>
              <a:gd name="adj2" fmla="val 50000"/>
            </a:avLst>
          </a:prstGeom>
          <a:noFill/>
          <a:ln w="57150">
            <a:solidFill>
              <a:srgbClr val="0033CC"/>
            </a:solidFill>
            <a:round/>
            <a:headEnd/>
            <a:tailEnd/>
          </a:ln>
        </p:spPr>
        <p:txBody>
          <a:bodyPr wrap="none" anchor="ctr"/>
          <a:lstStyle/>
          <a:p>
            <a:endParaRPr lang="en-US" dirty="0"/>
          </a:p>
        </p:txBody>
      </p:sp>
      <p:sp>
        <p:nvSpPr>
          <p:cNvPr id="26630" name="Text Box 6"/>
          <p:cNvSpPr txBox="1">
            <a:spLocks noChangeArrowheads="1"/>
          </p:cNvSpPr>
          <p:nvPr/>
        </p:nvSpPr>
        <p:spPr bwMode="auto">
          <a:xfrm>
            <a:off x="7023098" y="2624136"/>
            <a:ext cx="1835150" cy="519112"/>
          </a:xfrm>
          <a:prstGeom prst="rect">
            <a:avLst/>
          </a:prstGeom>
          <a:noFill/>
          <a:ln w="9525">
            <a:noFill/>
            <a:miter lim="800000"/>
            <a:headEnd/>
            <a:tailEnd/>
          </a:ln>
        </p:spPr>
        <p:txBody>
          <a:bodyPr>
            <a:spAutoFit/>
          </a:bodyPr>
          <a:lstStyle/>
          <a:p>
            <a:pPr>
              <a:spcBef>
                <a:spcPct val="50000"/>
              </a:spcBef>
            </a:pPr>
            <a:r>
              <a:rPr lang="en-US" b="1" dirty="0">
                <a:solidFill>
                  <a:srgbClr val="C00000"/>
                </a:solidFill>
                <a:latin typeface="Times New Roman" pitchFamily="18" charset="0"/>
              </a:rPr>
              <a:t>Method</a:t>
            </a:r>
            <a:endParaRPr lang="th-TH" b="1" dirty="0">
              <a:solidFill>
                <a:srgbClr val="C00000"/>
              </a:solidFill>
              <a:latin typeface="Times New Roman" pitchFamily="18" charset="0"/>
            </a:endParaRPr>
          </a:p>
        </p:txBody>
      </p:sp>
      <p:pic>
        <p:nvPicPr>
          <p:cNvPr id="7" name="Picture 6" descr="6761862-MethodNickelFluorine.png"/>
          <p:cNvPicPr>
            <a:picLocks noChangeAspect="1"/>
          </p:cNvPicPr>
          <p:nvPr/>
        </p:nvPicPr>
        <p:blipFill>
          <a:blip r:embed="rId3" cstate="print"/>
          <a:stretch>
            <a:fillRect/>
          </a:stretch>
        </p:blipFill>
        <p:spPr>
          <a:xfrm>
            <a:off x="285720" y="4429132"/>
            <a:ext cx="6072230" cy="17145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5715">
                                            <p:txEl>
                                              <p:pRg st="0" end="0"/>
                                            </p:txEl>
                                          </p:spTgt>
                                        </p:tgtEl>
                                        <p:attrNameLst>
                                          <p:attrName>style.visibility</p:attrName>
                                        </p:attrNameLst>
                                      </p:cBhvr>
                                      <p:to>
                                        <p:strVal val="visible"/>
                                      </p:to>
                                    </p:set>
                                    <p:animEffect transition="in" filter="fade">
                                      <p:cBhvr>
                                        <p:cTn id="7" dur="2000"/>
                                        <p:tgtEl>
                                          <p:spTgt spid="1157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5715">
                                            <p:txEl>
                                              <p:pRg st="1" end="1"/>
                                            </p:txEl>
                                          </p:spTgt>
                                        </p:tgtEl>
                                        <p:attrNameLst>
                                          <p:attrName>style.visibility</p:attrName>
                                        </p:attrNameLst>
                                      </p:cBhvr>
                                      <p:to>
                                        <p:strVal val="visible"/>
                                      </p:to>
                                    </p:set>
                                    <p:animEffect transition="in" filter="fade">
                                      <p:cBhvr>
                                        <p:cTn id="12" dur="2000"/>
                                        <p:tgtEl>
                                          <p:spTgt spid="1157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5715">
                                            <p:txEl>
                                              <p:pRg st="2" end="2"/>
                                            </p:txEl>
                                          </p:spTgt>
                                        </p:tgtEl>
                                        <p:attrNameLst>
                                          <p:attrName>style.visibility</p:attrName>
                                        </p:attrNameLst>
                                      </p:cBhvr>
                                      <p:to>
                                        <p:strVal val="visible"/>
                                      </p:to>
                                    </p:set>
                                    <p:animEffect transition="in" filter="fade">
                                      <p:cBhvr>
                                        <p:cTn id="17" dur="2000"/>
                                        <p:tgtEl>
                                          <p:spTgt spid="1157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5715">
                                            <p:txEl>
                                              <p:pRg st="3" end="3"/>
                                            </p:txEl>
                                          </p:spTgt>
                                        </p:tgtEl>
                                        <p:attrNameLst>
                                          <p:attrName>style.visibility</p:attrName>
                                        </p:attrNameLst>
                                      </p:cBhvr>
                                      <p:to>
                                        <p:strVal val="visible"/>
                                      </p:to>
                                    </p:set>
                                    <p:animEffect transition="in" filter="fade">
                                      <p:cBhvr>
                                        <p:cTn id="22" dur="2000"/>
                                        <p:tgtEl>
                                          <p:spTgt spid="1157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5715">
                                            <p:txEl>
                                              <p:pRg st="4" end="4"/>
                                            </p:txEl>
                                          </p:spTgt>
                                        </p:tgtEl>
                                        <p:attrNameLst>
                                          <p:attrName>style.visibility</p:attrName>
                                        </p:attrNameLst>
                                      </p:cBhvr>
                                      <p:to>
                                        <p:strVal val="visible"/>
                                      </p:to>
                                    </p:set>
                                    <p:animEffect transition="in" filter="fade">
                                      <p:cBhvr>
                                        <p:cTn id="27" dur="2000"/>
                                        <p:tgtEl>
                                          <p:spTgt spid="1157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nagement%20logo%202009.jpg"/>
          <p:cNvPicPr>
            <a:picLocks noChangeAspect="1"/>
          </p:cNvPicPr>
          <p:nvPr/>
        </p:nvPicPr>
        <p:blipFill>
          <a:blip r:embed="rId3" cstate="print"/>
          <a:stretch>
            <a:fillRect/>
          </a:stretch>
        </p:blipFill>
        <p:spPr>
          <a:xfrm>
            <a:off x="1285872" y="3931228"/>
            <a:ext cx="6643714" cy="1926664"/>
          </a:xfrm>
          <a:prstGeom prst="rect">
            <a:avLst/>
          </a:prstGeom>
        </p:spPr>
      </p:pic>
      <p:sp>
        <p:nvSpPr>
          <p:cNvPr id="8" name="Text Box 3"/>
          <p:cNvSpPr txBox="1">
            <a:spLocks noChangeArrowheads="1"/>
          </p:cNvSpPr>
          <p:nvPr/>
        </p:nvSpPr>
        <p:spPr bwMode="auto">
          <a:xfrm>
            <a:off x="304800" y="304800"/>
            <a:ext cx="7781925" cy="641350"/>
          </a:xfrm>
          <a:prstGeom prst="rect">
            <a:avLst/>
          </a:prstGeom>
          <a:noFill/>
          <a:ln w="9525">
            <a:noFill/>
            <a:miter lim="800000"/>
            <a:headEnd/>
            <a:tailEnd/>
          </a:ln>
        </p:spPr>
        <p:txBody>
          <a:bodyPr wrap="none">
            <a:spAutoFit/>
          </a:bodyPr>
          <a:lstStyle/>
          <a:p>
            <a:r>
              <a:rPr lang="en-US" sz="3600" b="1" dirty="0">
                <a:solidFill>
                  <a:srgbClr val="C00000"/>
                </a:solidFill>
              </a:rPr>
              <a:t>Clause 5. Technical requirements</a:t>
            </a:r>
            <a:endParaRPr lang="th-TH" sz="3600" b="1" dirty="0">
              <a:solidFill>
                <a:srgbClr val="C00000"/>
              </a:solidFill>
            </a:endParaRPr>
          </a:p>
        </p:txBody>
      </p:sp>
      <p:sp>
        <p:nvSpPr>
          <p:cNvPr id="9" name="Cloud Callout 8"/>
          <p:cNvSpPr/>
          <p:nvPr/>
        </p:nvSpPr>
        <p:spPr bwMode="auto">
          <a:xfrm>
            <a:off x="1714480" y="1428736"/>
            <a:ext cx="5143536" cy="1785950"/>
          </a:xfrm>
          <a:prstGeom prst="cloudCallou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ngsana New" pitchFamily="18" charset="-34"/>
              <a:cs typeface="Angsana New" pitchFamily="18" charset="-34"/>
            </a:endParaRPr>
          </a:p>
        </p:txBody>
      </p:sp>
      <p:sp>
        <p:nvSpPr>
          <p:cNvPr id="10" name="TextBox 9"/>
          <p:cNvSpPr txBox="1"/>
          <p:nvPr/>
        </p:nvSpPr>
        <p:spPr>
          <a:xfrm>
            <a:off x="3143240" y="1928802"/>
            <a:ext cx="2286016" cy="769441"/>
          </a:xfrm>
          <a:prstGeom prst="rect">
            <a:avLst/>
          </a:prstGeom>
          <a:noFill/>
        </p:spPr>
        <p:txBody>
          <a:bodyPr wrap="square" rtlCol="0">
            <a:spAutoFit/>
          </a:bodyPr>
          <a:lstStyle/>
          <a:p>
            <a:pPr algn="ctr"/>
            <a:r>
              <a:rPr lang="en-US" sz="4400" dirty="0" smtClean="0">
                <a:solidFill>
                  <a:srgbClr val="FFFF00"/>
                </a:solidFill>
                <a:effectLst>
                  <a:outerShdw blurRad="38100" dist="38100" dir="2700000" algn="tl">
                    <a:srgbClr val="000000">
                      <a:alpha val="43137"/>
                    </a:srgbClr>
                  </a:outerShdw>
                </a:effectLst>
              </a:rPr>
              <a:t>3M + 1E</a:t>
            </a:r>
            <a:endParaRPr lang="en-US" sz="4400"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nvGraphicFramePr>
        <p:xfrm>
          <a:off x="1295400" y="274638"/>
          <a:ext cx="7391400" cy="59737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itle 6"/>
          <p:cNvSpPr>
            <a:spLocks noGrp="1"/>
          </p:cNvSpPr>
          <p:nvPr>
            <p:ph type="title"/>
          </p:nvPr>
        </p:nvSpPr>
        <p:spPr>
          <a:xfrm rot="5400000">
            <a:off x="-2747962" y="2747962"/>
            <a:ext cx="6858000" cy="1362075"/>
          </a:xfrm>
        </p:spPr>
        <p:txBody>
          <a:bodyPr rtlCol="0" anchor="ctr">
            <a:normAutofit/>
          </a:bodyPr>
          <a:lstStyle/>
          <a:p>
            <a:pPr algn="ctr" fontAlgn="auto">
              <a:spcAft>
                <a:spcPts val="0"/>
              </a:spcAft>
              <a:defRPr/>
            </a:pPr>
            <a:r>
              <a:rPr lang="fa-IR" dirty="0" smtClean="0"/>
              <a:t>خدمت  نامنطبق(رخداد)</a:t>
            </a:r>
            <a:endParaRPr lang="en-US" dirty="0"/>
          </a:p>
        </p:txBody>
      </p:sp>
      <p:sp>
        <p:nvSpPr>
          <p:cNvPr id="13316" name="Slide Number Placeholder 3"/>
          <p:cNvSpPr>
            <a:spLocks noGrp="1"/>
          </p:cNvSpPr>
          <p:nvPr>
            <p:ph type="sldNum" sz="quarter" idx="4294967295"/>
          </p:nvPr>
        </p:nvSpPr>
        <p:spPr bwMode="auto">
          <a:xfrm>
            <a:off x="6553200" y="6356350"/>
            <a:ext cx="2133600" cy="365125"/>
          </a:xfrm>
          <a:prstGeom prst="rect">
            <a:avLst/>
          </a:prstGeom>
          <a:ln>
            <a:miter lim="800000"/>
            <a:headEnd/>
            <a:tailEnd/>
          </a:ln>
        </p:spPr>
        <p:txBody>
          <a:bodyPr/>
          <a:lstStyle/>
          <a:p>
            <a:pPr>
              <a:defRPr/>
            </a:pPr>
            <a:fld id="{FC11E88C-99E3-4940-89AB-2B98144AB0AE}" type="slidenum">
              <a:rPr lang="ar-SA"/>
              <a:pPr>
                <a:defRPr/>
              </a:pPr>
              <a:t>8</a:t>
            </a:fld>
            <a:endParaRPr 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Text Box 4"/>
          <p:cNvSpPr txBox="1">
            <a:spLocks noChangeArrowheads="1"/>
          </p:cNvSpPr>
          <p:nvPr/>
        </p:nvSpPr>
        <p:spPr bwMode="auto">
          <a:xfrm>
            <a:off x="0" y="228600"/>
            <a:ext cx="9144000" cy="914400"/>
          </a:xfrm>
          <a:prstGeom prst="rect">
            <a:avLst/>
          </a:prstGeom>
          <a:solidFill>
            <a:srgbClr val="00FFFF"/>
          </a:solidFill>
          <a:ln w="9525">
            <a:noFill/>
            <a:miter lim="800000"/>
            <a:headEnd/>
            <a:tailEnd/>
          </a:ln>
        </p:spPr>
        <p:txBody>
          <a:bodyPr>
            <a:spAutoFit/>
          </a:bodyPr>
          <a:lstStyle/>
          <a:p>
            <a:pPr>
              <a:spcBef>
                <a:spcPct val="50000"/>
              </a:spcBef>
            </a:pPr>
            <a:r>
              <a:rPr lang="en-US" sz="5400" b="1" dirty="0">
                <a:solidFill>
                  <a:srgbClr val="0000FF"/>
                </a:solidFill>
                <a:latin typeface="Times New Roman" pitchFamily="18" charset="0"/>
                <a:cs typeface="LilyUPC" pitchFamily="34" charset="-34"/>
              </a:rPr>
              <a:t>	        </a:t>
            </a:r>
            <a:r>
              <a:rPr lang="en-US" sz="4400" b="1" dirty="0">
                <a:solidFill>
                  <a:srgbClr val="0000FF"/>
                </a:solidFill>
                <a:latin typeface="Times New Roman" pitchFamily="18" charset="0"/>
                <a:cs typeface="LilyUPC" pitchFamily="34" charset="-34"/>
              </a:rPr>
              <a:t> </a:t>
            </a:r>
            <a:r>
              <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LilyUPC" pitchFamily="34" charset="-34"/>
              </a:rPr>
              <a:t>5. Technical Requirement</a:t>
            </a:r>
            <a:endParaRPr lang="en-US" sz="4400" b="1" dirty="0">
              <a:solidFill>
                <a:srgbClr val="0000FF"/>
              </a:solidFill>
              <a:latin typeface="Times New Roman" pitchFamily="18" charset="0"/>
              <a:cs typeface="LilyUPC" pitchFamily="34" charset="-34"/>
            </a:endParaRPr>
          </a:p>
        </p:txBody>
      </p:sp>
      <p:graphicFrame>
        <p:nvGraphicFramePr>
          <p:cNvPr id="1026" name="Object 4"/>
          <p:cNvGraphicFramePr>
            <a:graphicFrameLocks noChangeAspect="1"/>
          </p:cNvGraphicFramePr>
          <p:nvPr/>
        </p:nvGraphicFramePr>
        <p:xfrm flipH="1">
          <a:off x="1371600" y="228600"/>
          <a:ext cx="781050" cy="939800"/>
        </p:xfrm>
        <a:graphic>
          <a:graphicData uri="http://schemas.openxmlformats.org/presentationml/2006/ole">
            <p:oleObj spid="_x0000_s1026" name="Clip" r:id="rId4" imgW="3025440" imgH="3252600" progId="">
              <p:embed/>
            </p:oleObj>
          </a:graphicData>
        </a:graphic>
      </p:graphicFrame>
      <p:graphicFrame>
        <p:nvGraphicFramePr>
          <p:cNvPr id="1027" name="Object 5"/>
          <p:cNvGraphicFramePr>
            <a:graphicFrameLocks noChangeAspect="1"/>
          </p:cNvGraphicFramePr>
          <p:nvPr/>
        </p:nvGraphicFramePr>
        <p:xfrm flipH="1">
          <a:off x="457200" y="228600"/>
          <a:ext cx="781050" cy="939800"/>
        </p:xfrm>
        <a:graphic>
          <a:graphicData uri="http://schemas.openxmlformats.org/presentationml/2006/ole">
            <p:oleObj spid="_x0000_s1027" name="Clip" r:id="rId5" imgW="3025440" imgH="3252600" progId="">
              <p:embed/>
            </p:oleObj>
          </a:graphicData>
        </a:graphic>
      </p:graphicFrame>
      <p:sp>
        <p:nvSpPr>
          <p:cNvPr id="1029" name="Rectangle 3"/>
          <p:cNvSpPr>
            <a:spLocks noChangeArrowheads="1"/>
          </p:cNvSpPr>
          <p:nvPr/>
        </p:nvSpPr>
        <p:spPr bwMode="auto">
          <a:xfrm>
            <a:off x="71406" y="1500174"/>
            <a:ext cx="8915400" cy="3243965"/>
          </a:xfrm>
          <a:prstGeom prst="rect">
            <a:avLst/>
          </a:prstGeom>
          <a:noFill/>
          <a:ln w="9525">
            <a:noFill/>
            <a:miter lim="800000"/>
            <a:headEnd/>
            <a:tailEnd/>
          </a:ln>
        </p:spPr>
        <p:txBody>
          <a:bodyPr wrap="square">
            <a:spAutoFit/>
          </a:bodyPr>
          <a:lstStyle/>
          <a:p>
            <a:pPr>
              <a:lnSpc>
                <a:spcPct val="80000"/>
              </a:lnSpc>
            </a:pPr>
            <a:r>
              <a:rPr lang="en-US" sz="3200" b="1" kern="10" dirty="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5.1 Personnel </a:t>
            </a:r>
          </a:p>
          <a:p>
            <a:pPr>
              <a:lnSpc>
                <a:spcPct val="8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5.1.1 Organization chart, policy, job description</a:t>
            </a:r>
          </a:p>
          <a:p>
            <a:pPr>
              <a:lnSpc>
                <a:spcPct val="8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5.1.2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Record: education</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profession, training, experience </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8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certification or license </a:t>
            </a:r>
          </a:p>
          <a:p>
            <a:pPr>
              <a:lnSpc>
                <a:spcPct val="8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ref. (from previous employment)</a:t>
            </a:r>
          </a:p>
          <a:p>
            <a:pPr>
              <a:lnSpc>
                <a:spcPct val="8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Job description </a:t>
            </a:r>
          </a:p>
          <a:p>
            <a:pPr>
              <a:lnSpc>
                <a:spcPct val="8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continuing evaluation</a:t>
            </a:r>
          </a:p>
          <a:p>
            <a:pPr>
              <a:lnSpc>
                <a:spcPct val="8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competency evaluation  </a:t>
            </a:r>
          </a:p>
          <a:p>
            <a:pPr>
              <a:lnSpc>
                <a:spcPct val="8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accident report </a:t>
            </a:r>
          </a:p>
        </p:txBody>
      </p:sp>
      <p:sp>
        <p:nvSpPr>
          <p:cNvPr id="6" name="TextBox 5"/>
          <p:cNvSpPr txBox="1"/>
          <p:nvPr/>
        </p:nvSpPr>
        <p:spPr>
          <a:xfrm rot="2371009">
            <a:off x="254209" y="3476294"/>
            <a:ext cx="2357456" cy="523220"/>
          </a:xfrm>
          <a:prstGeom prst="rect">
            <a:avLst/>
          </a:prstGeom>
          <a:noFill/>
        </p:spPr>
        <p:txBody>
          <a:bodyPr wrap="square" rtlCol="0">
            <a:spAutoFit/>
          </a:bodyPr>
          <a:lstStyle/>
          <a:p>
            <a:r>
              <a:rPr lang="en-US" b="1" dirty="0" smtClean="0">
                <a:ln w="12700">
                  <a:solidFill>
                    <a:schemeClr val="tx2">
                      <a:satMod val="155000"/>
                    </a:schemeClr>
                  </a:solidFill>
                  <a:prstDash val="solid"/>
                </a:ln>
                <a:solidFill>
                  <a:srgbClr val="CC00CC"/>
                </a:solidFill>
                <a:effectLst>
                  <a:outerShdw blurRad="41275" dist="20320" dir="1800000" algn="tl" rotWithShape="0">
                    <a:srgbClr val="000000">
                      <a:alpha val="40000"/>
                    </a:srgbClr>
                  </a:outerShdw>
                </a:effectLst>
                <a:latin typeface="Times New Roman" pitchFamily="18" charset="0"/>
              </a:rPr>
              <a:t>Qualifications</a:t>
            </a:r>
            <a:endParaRPr lang="en-US" b="1" dirty="0">
              <a:ln w="12700">
                <a:solidFill>
                  <a:schemeClr val="tx2">
                    <a:satMod val="155000"/>
                  </a:schemeClr>
                </a:solidFill>
                <a:prstDash val="solid"/>
              </a:ln>
              <a:solidFill>
                <a:srgbClr val="CC00CC"/>
              </a:solidFill>
              <a:effectLst>
                <a:outerShdw blurRad="41275" dist="20320" dir="1800000" algn="tl" rotWithShape="0">
                  <a:srgbClr val="000000">
                    <a:alpha val="40000"/>
                  </a:srgbClr>
                </a:outerShdw>
              </a:effectLst>
              <a:latin typeface="Times New Roman" pitchFamily="18" charset="0"/>
            </a:endParaRPr>
          </a:p>
        </p:txBody>
      </p:sp>
      <p:pic>
        <p:nvPicPr>
          <p:cNvPr id="7" name="Picture 6" descr="How to Save your Job.jpg"/>
          <p:cNvPicPr>
            <a:picLocks noChangeAspect="1"/>
          </p:cNvPicPr>
          <p:nvPr/>
        </p:nvPicPr>
        <p:blipFill>
          <a:blip r:embed="rId6" cstate="print"/>
          <a:stretch>
            <a:fillRect/>
          </a:stretch>
        </p:blipFill>
        <p:spPr>
          <a:xfrm>
            <a:off x="7072330" y="3819542"/>
            <a:ext cx="1857388" cy="2466978"/>
          </a:xfrm>
          <a:prstGeom prst="rect">
            <a:avLst/>
          </a:prstGeom>
        </p:spPr>
      </p:pic>
      <p:sp>
        <p:nvSpPr>
          <p:cNvPr id="8" name="Rectangle 7"/>
          <p:cNvSpPr/>
          <p:nvPr/>
        </p:nvSpPr>
        <p:spPr>
          <a:xfrm>
            <a:off x="-32" y="5120358"/>
            <a:ext cx="6989414" cy="523220"/>
          </a:xfrm>
          <a:prstGeom prst="rect">
            <a:avLst/>
          </a:prstGeom>
        </p:spPr>
        <p:txBody>
          <a:bodyPr wrap="none">
            <a:spAutoFit/>
          </a:bodyPr>
          <a:lstStyle/>
          <a:p>
            <a:r>
              <a:rPr lang="en-US" dirty="0" smtClean="0">
                <a:effectLst>
                  <a:outerShdw blurRad="38100" dist="38100" dir="2700000" algn="tl">
                    <a:srgbClr val="000000">
                      <a:alpha val="43137"/>
                    </a:srgbClr>
                  </a:outerShdw>
                </a:effectLst>
              </a:rPr>
              <a:t>Other records: exposure to occupational hazards &amp; immunization status</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ChangeArrowheads="1"/>
          </p:cNvSpPr>
          <p:nvPr/>
        </p:nvSpPr>
        <p:spPr bwMode="auto">
          <a:xfrm>
            <a:off x="233362" y="576926"/>
            <a:ext cx="8696356" cy="5213735"/>
          </a:xfrm>
          <a:prstGeom prst="rect">
            <a:avLst/>
          </a:prstGeom>
          <a:noFill/>
          <a:ln w="9525">
            <a:noFill/>
            <a:miter lim="800000"/>
            <a:headEnd/>
            <a:tailEnd/>
          </a:ln>
        </p:spPr>
        <p:txBody>
          <a:bodyPr wrap="square">
            <a:spAutoFit/>
          </a:bodyPr>
          <a:lstStyle/>
          <a:p>
            <a:pPr>
              <a:lnSpc>
                <a:spcPct val="8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5.1.3 direct by competence person</a:t>
            </a:r>
          </a:p>
          <a:p>
            <a:pPr>
              <a:lnSpc>
                <a:spcPct val="80000"/>
              </a:lnSpc>
            </a:pPr>
            <a:r>
              <a:rPr lang="en-US" sz="3600" b="1" dirty="0">
                <a:solidFill>
                  <a:srgbClr val="336600"/>
                </a:solidFill>
                <a:latin typeface="Cordia New" pitchFamily="34" charset="-34"/>
                <a:cs typeface="Cordia New" pitchFamily="34" charset="-34"/>
              </a:rPr>
              <a:t>competence: </a:t>
            </a:r>
            <a:r>
              <a:rPr lang="en-US" sz="3600" b="1" dirty="0" smtClean="0">
                <a:solidFill>
                  <a:srgbClr val="336600"/>
                </a:solidFill>
                <a:latin typeface="Cordia New" pitchFamily="34" charset="-34"/>
                <a:cs typeface="Cordia New" pitchFamily="34" charset="-34"/>
              </a:rPr>
              <a:t>academic, postgraduate, continuing education, training and experience </a:t>
            </a:r>
            <a:r>
              <a:rPr lang="en-US" b="1" dirty="0" smtClean="0">
                <a:solidFill>
                  <a:srgbClr val="336600"/>
                </a:solidFill>
                <a:latin typeface="Cordia New" pitchFamily="34" charset="-34"/>
                <a:cs typeface="Cordia New" pitchFamily="34" charset="-34"/>
              </a:rPr>
              <a:t>of several years in a medical laboratory </a:t>
            </a:r>
            <a:endParaRPr lang="en-US" sz="3600" b="1" dirty="0" smtClean="0">
              <a:solidFill>
                <a:srgbClr val="336600"/>
              </a:solidFill>
              <a:latin typeface="Cordia New" pitchFamily="34" charset="-34"/>
              <a:cs typeface="Cordia New" pitchFamily="34" charset="-34"/>
            </a:endParaRPr>
          </a:p>
          <a:p>
            <a:pPr>
              <a:lnSpc>
                <a:spcPct val="8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5.1.4 Lab director :</a:t>
            </a:r>
          </a:p>
          <a:p>
            <a:pPr>
              <a:lnSpc>
                <a:spcPct val="80000"/>
              </a:lnSpc>
            </a:pPr>
            <a:r>
              <a:rPr lang="en-US" sz="3600" b="1" dirty="0">
                <a:solidFill>
                  <a:srgbClr val="336600"/>
                </a:solidFill>
                <a:latin typeface="Cordia New" pitchFamily="34" charset="-34"/>
                <a:cs typeface="Cordia New" pitchFamily="34" charset="-34"/>
              </a:rPr>
              <a:t>	   - </a:t>
            </a:r>
            <a:r>
              <a:rPr lang="en-US" sz="3600" b="1" dirty="0">
                <a:solidFill>
                  <a:srgbClr val="336600"/>
                </a:solidFill>
                <a:latin typeface="Cordia New" pitchFamily="34" charset="-34"/>
                <a:cs typeface="Cordia New" pitchFamily="34" charset="-34"/>
                <a:sym typeface="Wingdings" pitchFamily="2" charset="2"/>
              </a:rPr>
              <a:t>provide advice </a:t>
            </a:r>
          </a:p>
          <a:p>
            <a:pPr>
              <a:lnSpc>
                <a:spcPct val="80000"/>
              </a:lnSpc>
            </a:pPr>
            <a:r>
              <a:rPr lang="en-US" sz="3600" b="1" dirty="0">
                <a:solidFill>
                  <a:srgbClr val="336600"/>
                </a:solidFill>
                <a:latin typeface="Cordia New" pitchFamily="34" charset="-34"/>
                <a:cs typeface="Cordia New" pitchFamily="34" charset="-34"/>
                <a:sym typeface="Wingdings" pitchFamily="2" charset="2"/>
              </a:rPr>
              <a:t> 	   - member of medical staff </a:t>
            </a:r>
          </a:p>
          <a:p>
            <a:pPr>
              <a:lnSpc>
                <a:spcPct val="80000"/>
              </a:lnSpc>
            </a:pPr>
            <a:r>
              <a:rPr lang="en-US" sz="3600" b="1" dirty="0">
                <a:solidFill>
                  <a:srgbClr val="336600"/>
                </a:solidFill>
                <a:latin typeface="Cordia New" pitchFamily="34" charset="-34"/>
                <a:cs typeface="Cordia New" pitchFamily="34" charset="-34"/>
                <a:sym typeface="Wingdings" pitchFamily="2" charset="2"/>
              </a:rPr>
              <a:t>	   - related functions </a:t>
            </a:r>
          </a:p>
          <a:p>
            <a:pPr>
              <a:lnSpc>
                <a:spcPct val="80000"/>
              </a:lnSpc>
            </a:pPr>
            <a:r>
              <a:rPr lang="en-US" sz="3600" b="1" dirty="0">
                <a:solidFill>
                  <a:srgbClr val="336600"/>
                </a:solidFill>
                <a:latin typeface="Cordia New" pitchFamily="34" charset="-34"/>
                <a:cs typeface="Cordia New" pitchFamily="34" charset="-34"/>
                <a:sym typeface="Wingdings" pitchFamily="2" charset="2"/>
              </a:rPr>
              <a:t>	 		- </a:t>
            </a:r>
            <a:r>
              <a:rPr lang="en-US" sz="3600" b="1" dirty="0" smtClean="0">
                <a:solidFill>
                  <a:srgbClr val="336600"/>
                </a:solidFill>
                <a:latin typeface="Cordia New" pitchFamily="34" charset="-34"/>
                <a:cs typeface="Cordia New" pitchFamily="34" charset="-34"/>
                <a:sym typeface="Wingdings" pitchFamily="2" charset="2"/>
              </a:rPr>
              <a:t>accrediting and regulatory agencies</a:t>
            </a:r>
            <a:endParaRPr lang="en-US" sz="3600" b="1" dirty="0">
              <a:solidFill>
                <a:srgbClr val="336600"/>
              </a:solidFill>
              <a:latin typeface="Cordia New" pitchFamily="34" charset="-34"/>
              <a:cs typeface="Cordia New" pitchFamily="34" charset="-34"/>
              <a:sym typeface="Wingdings" pitchFamily="2" charset="2"/>
            </a:endParaRPr>
          </a:p>
          <a:p>
            <a:pPr>
              <a:lnSpc>
                <a:spcPct val="80000"/>
              </a:lnSpc>
            </a:pPr>
            <a:r>
              <a:rPr lang="en-US" sz="3600" b="1" dirty="0">
                <a:solidFill>
                  <a:srgbClr val="336600"/>
                </a:solidFill>
                <a:latin typeface="Cordia New" pitchFamily="34" charset="-34"/>
                <a:cs typeface="Cordia New" pitchFamily="34" charset="-34"/>
                <a:sym typeface="Wingdings" pitchFamily="2" charset="2"/>
              </a:rPr>
              <a:t>			- </a:t>
            </a:r>
            <a:r>
              <a:rPr lang="en-US" sz="3600" b="1" dirty="0" smtClean="0">
                <a:solidFill>
                  <a:srgbClr val="336600"/>
                </a:solidFill>
                <a:latin typeface="Cordia New" pitchFamily="34" charset="-34"/>
                <a:cs typeface="Cordia New" pitchFamily="34" charset="-34"/>
                <a:sym typeface="Wingdings" pitchFamily="2" charset="2"/>
              </a:rPr>
              <a:t>administrative officials, </a:t>
            </a:r>
            <a:r>
              <a:rPr lang="en-US" sz="3600" b="1" dirty="0">
                <a:solidFill>
                  <a:srgbClr val="336600"/>
                </a:solidFill>
                <a:latin typeface="Cordia New" pitchFamily="34" charset="-34"/>
                <a:cs typeface="Cordia New" pitchFamily="34" charset="-34"/>
                <a:sym typeface="Wingdings" pitchFamily="2" charset="2"/>
              </a:rPr>
              <a:t>	</a:t>
            </a:r>
          </a:p>
          <a:p>
            <a:pPr>
              <a:lnSpc>
                <a:spcPct val="80000"/>
              </a:lnSpc>
            </a:pPr>
            <a:r>
              <a:rPr lang="en-US" sz="3600" b="1" dirty="0">
                <a:solidFill>
                  <a:srgbClr val="336600"/>
                </a:solidFill>
                <a:latin typeface="Cordia New" pitchFamily="34" charset="-34"/>
                <a:cs typeface="Cordia New" pitchFamily="34" charset="-34"/>
                <a:sym typeface="Wingdings" pitchFamily="2" charset="2"/>
              </a:rPr>
              <a:t>			- healthcare community</a:t>
            </a:r>
          </a:p>
          <a:p>
            <a:pPr>
              <a:lnSpc>
                <a:spcPct val="80000"/>
              </a:lnSpc>
            </a:pPr>
            <a:r>
              <a:rPr lang="en-US" sz="3600" b="1" dirty="0">
                <a:solidFill>
                  <a:srgbClr val="336600"/>
                </a:solidFill>
                <a:latin typeface="Cordia New" pitchFamily="34" charset="-34"/>
                <a:cs typeface="Cordia New" pitchFamily="34" charset="-34"/>
                <a:sym typeface="Wingdings" pitchFamily="2" charset="2"/>
              </a:rPr>
              <a:t>			- patient population service </a:t>
            </a:r>
          </a:p>
          <a:p>
            <a:pPr>
              <a:lnSpc>
                <a:spcPct val="80000"/>
              </a:lnSpc>
            </a:pPr>
            <a:r>
              <a:rPr lang="en-US" sz="3600" b="1" dirty="0">
                <a:solidFill>
                  <a:srgbClr val="336600"/>
                </a:solidFill>
                <a:latin typeface="Cordia New" pitchFamily="34" charset="-34"/>
                <a:cs typeface="Cordia New" pitchFamily="34" charset="-34"/>
                <a:sym typeface="Wingdings" pitchFamily="2" charset="2"/>
              </a:rPr>
              <a:t>	   - define, implement, monitor quality improvement</a:t>
            </a:r>
            <a:endParaRPr lang="en-US" sz="3600" b="1" dirty="0">
              <a:solidFill>
                <a:srgbClr val="336600"/>
              </a:solidFill>
              <a:latin typeface="Cordia New" pitchFamily="34" charset="-34"/>
              <a:cs typeface="Cordia New" pitchFamily="34" charset="-34"/>
            </a:endParaRPr>
          </a:p>
        </p:txBody>
      </p:sp>
      <p:graphicFrame>
        <p:nvGraphicFramePr>
          <p:cNvPr id="2050" name="Object 2"/>
          <p:cNvGraphicFramePr>
            <a:graphicFrameLocks noChangeAspect="1"/>
          </p:cNvGraphicFramePr>
          <p:nvPr/>
        </p:nvGraphicFramePr>
        <p:xfrm>
          <a:off x="1368413" y="3624272"/>
          <a:ext cx="1489075" cy="1233488"/>
        </p:xfrm>
        <a:graphic>
          <a:graphicData uri="http://schemas.openxmlformats.org/presentationml/2006/ole">
            <p:oleObj spid="_x0000_s2050" name="Clip" r:id="rId4" imgW="4046400" imgH="3352320" progId="">
              <p:embed/>
            </p:oleObj>
          </a:graphicData>
        </a:graphic>
      </p:graphicFrame>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Box 2"/>
          <p:cNvSpPr txBox="1">
            <a:spLocks noChangeArrowheads="1"/>
          </p:cNvSpPr>
          <p:nvPr/>
        </p:nvSpPr>
        <p:spPr bwMode="auto">
          <a:xfrm>
            <a:off x="571472" y="357166"/>
            <a:ext cx="5786478" cy="6075509"/>
          </a:xfrm>
          <a:prstGeom prst="rect">
            <a:avLst/>
          </a:prstGeom>
          <a:noFill/>
          <a:ln w="9525">
            <a:noFill/>
            <a:miter lim="800000"/>
            <a:headEnd/>
            <a:tailEnd/>
          </a:ln>
        </p:spPr>
        <p:txBody>
          <a:bodyPr wrap="square">
            <a:spAutoFit/>
          </a:bodyPr>
          <a:lstStyle/>
          <a:p>
            <a:pPr>
              <a:lnSpc>
                <a:spcPct val="90000"/>
              </a:lnSpc>
            </a:pPr>
            <a:r>
              <a:rPr lang="en-US" sz="3600" b="1" dirty="0">
                <a:solidFill>
                  <a:srgbClr val="336600"/>
                </a:solidFill>
                <a:latin typeface="Cordia New" pitchFamily="34" charset="-34"/>
                <a:cs typeface="Cordia New" pitchFamily="34" charset="-34"/>
                <a:sym typeface="Wingdings" pitchFamily="2" charset="2"/>
              </a:rPr>
              <a:t>- implement quality management</a:t>
            </a:r>
          </a:p>
          <a:p>
            <a:pPr>
              <a:lnSpc>
                <a:spcPct val="90000"/>
              </a:lnSpc>
            </a:pPr>
            <a:r>
              <a:rPr lang="en-US" sz="3600" b="1" dirty="0">
                <a:solidFill>
                  <a:srgbClr val="336600"/>
                </a:solidFill>
                <a:latin typeface="Cordia New" pitchFamily="34" charset="-34"/>
                <a:cs typeface="Cordia New" pitchFamily="34" charset="-34"/>
                <a:sym typeface="Wingdings" pitchFamily="2" charset="2"/>
              </a:rPr>
              <a:t>- monitor all work</a:t>
            </a:r>
          </a:p>
          <a:p>
            <a:pPr>
              <a:lnSpc>
                <a:spcPct val="90000"/>
              </a:lnSpc>
            </a:pPr>
            <a:r>
              <a:rPr lang="en-US" sz="3600" b="1" dirty="0">
                <a:solidFill>
                  <a:srgbClr val="336600"/>
                </a:solidFill>
                <a:latin typeface="Cordia New" pitchFamily="34" charset="-34"/>
                <a:cs typeface="Cordia New" pitchFamily="34" charset="-34"/>
                <a:sym typeface="Wingdings" pitchFamily="2" charset="2"/>
              </a:rPr>
              <a:t>- sufficient personnel &amp; training</a:t>
            </a:r>
          </a:p>
          <a:p>
            <a:pPr>
              <a:lnSpc>
                <a:spcPct val="90000"/>
              </a:lnSpc>
              <a:buFontTx/>
              <a:buChar char="-"/>
            </a:pPr>
            <a:r>
              <a:rPr lang="en-US" sz="3600" b="1" dirty="0" smtClean="0">
                <a:solidFill>
                  <a:srgbClr val="336600"/>
                </a:solidFill>
                <a:latin typeface="Cordia New" pitchFamily="34" charset="-34"/>
                <a:cs typeface="Cordia New" pitchFamily="34" charset="-34"/>
                <a:sym typeface="Wingdings" pitchFamily="2" charset="2"/>
              </a:rPr>
              <a:t> resources- medical </a:t>
            </a:r>
            <a:r>
              <a:rPr lang="en-US" sz="3600" b="1" dirty="0">
                <a:solidFill>
                  <a:srgbClr val="336600"/>
                </a:solidFill>
                <a:latin typeface="Cordia New" pitchFamily="34" charset="-34"/>
                <a:cs typeface="Cordia New" pitchFamily="34" charset="-34"/>
                <a:sym typeface="Wingdings" pitchFamily="2" charset="2"/>
              </a:rPr>
              <a:t>environment </a:t>
            </a:r>
            <a:endParaRPr lang="en-US" sz="3600" b="1" dirty="0" smtClean="0">
              <a:solidFill>
                <a:srgbClr val="336600"/>
              </a:solidFill>
              <a:latin typeface="Cordia New" pitchFamily="34" charset="-34"/>
              <a:cs typeface="Cordia New" pitchFamily="34" charset="-34"/>
              <a:sym typeface="Wingdings" pitchFamily="2" charset="2"/>
            </a:endParaRPr>
          </a:p>
          <a:p>
            <a:pPr>
              <a:lnSpc>
                <a:spcPct val="90000"/>
              </a:lnSpc>
              <a:buFontTx/>
              <a:buChar char="-"/>
            </a:pPr>
            <a:r>
              <a:rPr lang="en-US" sz="3600" b="1" dirty="0" smtClean="0">
                <a:solidFill>
                  <a:srgbClr val="336600"/>
                </a:solidFill>
                <a:latin typeface="Cordia New" pitchFamily="34" charset="-34"/>
                <a:cs typeface="Cordia New" pitchFamily="34" charset="-34"/>
                <a:sym typeface="Wingdings" pitchFamily="2" charset="2"/>
              </a:rPr>
              <a:t> effective and efficient administration</a:t>
            </a:r>
          </a:p>
          <a:p>
            <a:pPr>
              <a:lnSpc>
                <a:spcPct val="90000"/>
              </a:lnSpc>
            </a:pPr>
            <a:r>
              <a:rPr lang="en-US" sz="3600" b="1" dirty="0">
                <a:solidFill>
                  <a:srgbClr val="336600"/>
                </a:solidFill>
                <a:latin typeface="Cordia New" pitchFamily="34" charset="-34"/>
                <a:cs typeface="Cordia New" pitchFamily="34" charset="-34"/>
                <a:sym typeface="Wingdings" pitchFamily="2" charset="2"/>
              </a:rPr>
              <a:t>- staff educational program</a:t>
            </a:r>
          </a:p>
          <a:p>
            <a:pPr>
              <a:lnSpc>
                <a:spcPct val="90000"/>
              </a:lnSpc>
            </a:pPr>
            <a:r>
              <a:rPr lang="en-US" sz="3600" b="1" dirty="0">
                <a:solidFill>
                  <a:srgbClr val="336600"/>
                </a:solidFill>
                <a:latin typeface="Cordia New" pitchFamily="34" charset="-34"/>
                <a:cs typeface="Cordia New" pitchFamily="34" charset="-34"/>
                <a:sym typeface="Wingdings" pitchFamily="2" charset="2"/>
              </a:rPr>
              <a:t>- research and development</a:t>
            </a:r>
          </a:p>
          <a:p>
            <a:pPr>
              <a:lnSpc>
                <a:spcPct val="90000"/>
              </a:lnSpc>
            </a:pPr>
            <a:r>
              <a:rPr lang="en-US" sz="3600" b="1" dirty="0">
                <a:solidFill>
                  <a:srgbClr val="336600"/>
                </a:solidFill>
                <a:latin typeface="Cordia New" pitchFamily="34" charset="-34"/>
                <a:cs typeface="Cordia New" pitchFamily="34" charset="-34"/>
                <a:sym typeface="Wingdings" pitchFamily="2" charset="2"/>
              </a:rPr>
              <a:t>- select monitor referral lab.</a:t>
            </a:r>
          </a:p>
          <a:p>
            <a:pPr>
              <a:lnSpc>
                <a:spcPct val="90000"/>
              </a:lnSpc>
            </a:pPr>
            <a:r>
              <a:rPr lang="en-US" sz="3600" b="1" dirty="0">
                <a:solidFill>
                  <a:srgbClr val="336600"/>
                </a:solidFill>
                <a:latin typeface="Cordia New" pitchFamily="34" charset="-34"/>
                <a:cs typeface="Cordia New" pitchFamily="34" charset="-34"/>
                <a:sym typeface="Wingdings" pitchFamily="2" charset="2"/>
              </a:rPr>
              <a:t>- safe lab. </a:t>
            </a:r>
            <a:r>
              <a:rPr lang="en-US" sz="3600" b="1" dirty="0" smtClean="0">
                <a:solidFill>
                  <a:srgbClr val="336600"/>
                </a:solidFill>
                <a:latin typeface="Cordia New" pitchFamily="34" charset="-34"/>
                <a:cs typeface="Cordia New" pitchFamily="34" charset="-34"/>
                <a:sym typeface="Wingdings" pitchFamily="2" charset="2"/>
              </a:rPr>
              <a:t>environment</a:t>
            </a:r>
            <a:endParaRPr lang="en-US" sz="3600" b="1" dirty="0">
              <a:solidFill>
                <a:srgbClr val="336600"/>
              </a:solidFill>
              <a:latin typeface="Cordia New" pitchFamily="34" charset="-34"/>
              <a:cs typeface="Cordia New" pitchFamily="34" charset="-34"/>
              <a:sym typeface="Wingdings" pitchFamily="2" charset="2"/>
            </a:endParaRPr>
          </a:p>
          <a:p>
            <a:pPr>
              <a:lnSpc>
                <a:spcPct val="90000"/>
              </a:lnSpc>
            </a:pPr>
            <a:r>
              <a:rPr lang="en-US" sz="3600" b="1" dirty="0">
                <a:solidFill>
                  <a:srgbClr val="336600"/>
                </a:solidFill>
                <a:latin typeface="Cordia New" pitchFamily="34" charset="-34"/>
                <a:cs typeface="Cordia New" pitchFamily="34" charset="-34"/>
                <a:sym typeface="Wingdings" pitchFamily="2" charset="2"/>
              </a:rPr>
              <a:t>- address complaints</a:t>
            </a:r>
          </a:p>
          <a:p>
            <a:pPr>
              <a:lnSpc>
                <a:spcPct val="90000"/>
              </a:lnSpc>
            </a:pPr>
            <a:r>
              <a:rPr lang="en-US" sz="3600" b="1" dirty="0">
                <a:solidFill>
                  <a:srgbClr val="336600"/>
                </a:solidFill>
                <a:latin typeface="Cordia New" pitchFamily="34" charset="-34"/>
                <a:cs typeface="Cordia New" pitchFamily="34" charset="-34"/>
                <a:sym typeface="Wingdings" pitchFamily="2" charset="2"/>
              </a:rPr>
              <a:t>- morale</a:t>
            </a:r>
          </a:p>
          <a:p>
            <a:pPr>
              <a:lnSpc>
                <a:spcPct val="90000"/>
              </a:lnSpc>
            </a:pPr>
            <a:r>
              <a:rPr lang="en-US" sz="3600" b="1" dirty="0">
                <a:solidFill>
                  <a:srgbClr val="336600"/>
                </a:solidFill>
                <a:latin typeface="Cordia New" pitchFamily="34" charset="-34"/>
                <a:cs typeface="Cordia New" pitchFamily="34" charset="-34"/>
                <a:sym typeface="Wingdings" pitchFamily="2" charset="2"/>
              </a:rPr>
              <a:t>need not perform all but look after overall </a:t>
            </a:r>
          </a:p>
        </p:txBody>
      </p:sp>
      <p:graphicFrame>
        <p:nvGraphicFramePr>
          <p:cNvPr id="3074" name="Object 2"/>
          <p:cNvGraphicFramePr>
            <a:graphicFrameLocks noChangeAspect="1"/>
          </p:cNvGraphicFramePr>
          <p:nvPr/>
        </p:nvGraphicFramePr>
        <p:xfrm>
          <a:off x="6483379" y="3286124"/>
          <a:ext cx="2232025" cy="1592263"/>
        </p:xfrm>
        <a:graphic>
          <a:graphicData uri="http://schemas.openxmlformats.org/presentationml/2006/ole">
            <p:oleObj spid="_x0000_s3074" name="Clip" r:id="rId4" imgW="4006800" imgH="2856960" progId="">
              <p:embed/>
            </p:oleObj>
          </a:graphicData>
        </a:graphic>
      </p:graphicFrame>
      <p:graphicFrame>
        <p:nvGraphicFramePr>
          <p:cNvPr id="2" name="Object 2"/>
          <p:cNvGraphicFramePr>
            <a:graphicFrameLocks noChangeAspect="1"/>
          </p:cNvGraphicFramePr>
          <p:nvPr/>
        </p:nvGraphicFramePr>
        <p:xfrm>
          <a:off x="6786578" y="838191"/>
          <a:ext cx="1489075" cy="1233487"/>
        </p:xfrm>
        <a:graphic>
          <a:graphicData uri="http://schemas.openxmlformats.org/presentationml/2006/ole">
            <p:oleObj spid="_x0000_s3075" name="Clip" r:id="rId5" imgW="4046400" imgH="3352320" progId="">
              <p:embed/>
            </p:oleObj>
          </a:graphicData>
        </a:graphic>
      </p:graphicFrame>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4"/>
          <p:cNvSpPr>
            <a:spLocks noChangeArrowheads="1"/>
          </p:cNvSpPr>
          <p:nvPr/>
        </p:nvSpPr>
        <p:spPr bwMode="auto">
          <a:xfrm>
            <a:off x="285720" y="1057538"/>
            <a:ext cx="8610600" cy="4358116"/>
          </a:xfrm>
          <a:prstGeom prst="rect">
            <a:avLst/>
          </a:prstGeom>
          <a:noFill/>
          <a:ln w="9525">
            <a:noFill/>
            <a:miter lim="800000"/>
            <a:headEnd/>
            <a:tailEnd/>
          </a:ln>
        </p:spPr>
        <p:txBody>
          <a:bodyPr>
            <a:spAutoFit/>
          </a:bodyPr>
          <a:lstStyle/>
          <a:p>
            <a:pPr>
              <a:lnSpc>
                <a:spcPct val="7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5.1.5 adequate staff</a:t>
            </a:r>
          </a:p>
          <a:p>
            <a:pPr>
              <a:lnSpc>
                <a:spcPct val="70000"/>
              </a:lnSpc>
            </a:pP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7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5.1.6 training (quality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assurance, quality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management)</a:t>
            </a:r>
          </a:p>
          <a:p>
            <a:pPr>
              <a:lnSpc>
                <a:spcPct val="70000"/>
              </a:lnSpc>
            </a:pP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7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5.1.7 authorize</a:t>
            </a:r>
          </a:p>
          <a:p>
            <a:pPr>
              <a:lnSpc>
                <a:spcPct val="70000"/>
              </a:lnSpc>
            </a:pP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7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5.1.8 define authorize to data</a:t>
            </a:r>
          </a:p>
          <a:p>
            <a:pPr>
              <a:lnSpc>
                <a:spcPct val="70000"/>
              </a:lnSpc>
            </a:pP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7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5.1.9 continuing education program</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sym typeface="Wingdings" pitchFamily="2" charset="2"/>
              </a:rPr>
              <a:t>	</a:t>
            </a:r>
          </a:p>
          <a:p>
            <a:pPr>
              <a:lnSpc>
                <a:spcPct val="70000"/>
              </a:lnSpc>
            </a:pP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sym typeface="Wingdings" pitchFamily="2" charset="2"/>
            </a:endParaRPr>
          </a:p>
          <a:p>
            <a:pPr>
              <a:lnSpc>
                <a:spcPct val="7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5.1.10 prevent accident (training</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a:t>
            </a:r>
          </a:p>
          <a:p>
            <a:pPr>
              <a:lnSpc>
                <a:spcPct val="70000"/>
              </a:lnSpc>
            </a:pP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70000"/>
              </a:lnSpc>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5.1.11 reassessment of personnel competency</a:t>
            </a:r>
          </a:p>
          <a:p>
            <a:pPr>
              <a:lnSpc>
                <a:spcPct val="70000"/>
              </a:lnSpc>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sz="3200" b="1" dirty="0">
                <a:solidFill>
                  <a:schemeClr val="bg1"/>
                </a:solidFill>
                <a:latin typeface="Cordia New" pitchFamily="34" charset="-34"/>
                <a:cs typeface="Cordia New" pitchFamily="34" charset="-34"/>
                <a:sym typeface="Wingdings" pitchFamily="2" charset="2"/>
              </a:rPr>
              <a:t>		</a:t>
            </a:r>
            <a:r>
              <a:rPr lang="en-US" sz="3200" b="1" dirty="0">
                <a:solidFill>
                  <a:schemeClr val="bg1"/>
                </a:solidFill>
                <a:latin typeface="Times New Roman" pitchFamily="18" charset="0"/>
                <a:cs typeface="LilyUPC" pitchFamily="34" charset="-34"/>
                <a:sym typeface="Wingdings" pitchFamily="2" charset="2"/>
              </a:rPr>
              <a:t>	 						</a:t>
            </a:r>
          </a:p>
        </p:txBody>
      </p:sp>
      <p:pic>
        <p:nvPicPr>
          <p:cNvPr id="3" name="Picture 2" descr="training.gif"/>
          <p:cNvPicPr>
            <a:picLocks noChangeAspect="1"/>
          </p:cNvPicPr>
          <p:nvPr/>
        </p:nvPicPr>
        <p:blipFill>
          <a:blip r:embed="rId3" cstate="print"/>
          <a:stretch>
            <a:fillRect/>
          </a:stretch>
        </p:blipFill>
        <p:spPr>
          <a:xfrm>
            <a:off x="6306186" y="2428868"/>
            <a:ext cx="1480524" cy="1838318"/>
          </a:xfrm>
          <a:prstGeom prst="rect">
            <a:avLst/>
          </a:prstGeom>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4"/>
          <p:cNvSpPr>
            <a:spLocks noChangeArrowheads="1"/>
          </p:cNvSpPr>
          <p:nvPr/>
        </p:nvSpPr>
        <p:spPr bwMode="auto">
          <a:xfrm>
            <a:off x="142844" y="561821"/>
            <a:ext cx="8786874" cy="3010055"/>
          </a:xfrm>
          <a:prstGeom prst="rect">
            <a:avLst/>
          </a:prstGeom>
          <a:noFill/>
          <a:ln w="9525">
            <a:noFill/>
            <a:miter lim="800000"/>
            <a:headEnd/>
            <a:tailEnd/>
          </a:ln>
        </p:spPr>
        <p:txBody>
          <a:bodyPr wrap="square">
            <a:spAutoFit/>
          </a:bodyPr>
          <a:lstStyle/>
          <a:p>
            <a:pPr>
              <a:lnSpc>
                <a:spcPct val="60000"/>
              </a:lnSpc>
            </a:pPr>
            <a:endParaRPr lang="en-US" sz="3600" b="1" dirty="0">
              <a:solidFill>
                <a:srgbClr val="003300"/>
              </a:solidFill>
              <a:latin typeface="Cordia New" pitchFamily="34" charset="-34"/>
              <a:cs typeface="Cordia New" pitchFamily="34" charset="-34"/>
            </a:endParaRPr>
          </a:p>
          <a:p>
            <a:pPr>
              <a:lnSpc>
                <a:spcPct val="6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5.1.12 professional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judgment :</a:t>
            </a:r>
          </a:p>
          <a:p>
            <a:pPr>
              <a:lnSpc>
                <a:spcPct val="60000"/>
              </a:lnSpc>
            </a:pP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6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theoretical, practical background</a:t>
            </a:r>
          </a:p>
          <a:p>
            <a:pPr>
              <a:lnSpc>
                <a:spcPct val="6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experience </a:t>
            </a:r>
          </a:p>
          <a:p>
            <a:pPr>
              <a:lnSpc>
                <a:spcPct val="6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opinions, interpretation</a:t>
            </a:r>
          </a:p>
          <a:p>
            <a:pPr>
              <a:lnSpc>
                <a:spcPct val="6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prediction </a:t>
            </a:r>
          </a:p>
          <a:p>
            <a:pPr>
              <a:lnSpc>
                <a:spcPct val="6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simulation</a:t>
            </a:r>
          </a:p>
          <a:p>
            <a:pPr>
              <a:lnSpc>
                <a:spcPct val="6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model (with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national, regional and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local regulation)</a:t>
            </a:r>
          </a:p>
          <a:p>
            <a:pPr>
              <a:lnSpc>
                <a:spcPct val="60000"/>
              </a:lnSpc>
            </a:pP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60000"/>
              </a:lnSpc>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5.1.13 Confidentiality (patients)</a:t>
            </a:r>
          </a:p>
        </p:txBody>
      </p:sp>
      <p:pic>
        <p:nvPicPr>
          <p:cNvPr id="3" name="Picture 2" descr="personnel.jpg"/>
          <p:cNvPicPr>
            <a:picLocks noChangeAspect="1"/>
          </p:cNvPicPr>
          <p:nvPr/>
        </p:nvPicPr>
        <p:blipFill>
          <a:blip r:embed="rId3" cstate="print"/>
          <a:stretch>
            <a:fillRect/>
          </a:stretch>
        </p:blipFill>
        <p:spPr>
          <a:xfrm>
            <a:off x="1000100" y="4152924"/>
            <a:ext cx="7072362" cy="1847844"/>
          </a:xfrm>
          <a:prstGeom prst="rect">
            <a:avLst/>
          </a:prstGeom>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p:cNvPicPr>
            <a:picLocks noChangeAspect="1" noChangeArrowheads="1"/>
          </p:cNvPicPr>
          <p:nvPr/>
        </p:nvPicPr>
        <p:blipFill>
          <a:blip r:embed="rId3" cstate="print"/>
          <a:srcRect/>
          <a:stretch>
            <a:fillRect/>
          </a:stretch>
        </p:blipFill>
        <p:spPr bwMode="auto">
          <a:xfrm>
            <a:off x="5599083" y="685792"/>
            <a:ext cx="3065463" cy="1600200"/>
          </a:xfrm>
          <a:prstGeom prst="rect">
            <a:avLst/>
          </a:prstGeom>
          <a:noFill/>
          <a:ln w="9525">
            <a:noFill/>
            <a:miter lim="800000"/>
            <a:headEnd/>
            <a:tailEnd/>
          </a:ln>
        </p:spPr>
      </p:pic>
      <p:sp>
        <p:nvSpPr>
          <p:cNvPr id="51203" name="Rectangle 3"/>
          <p:cNvSpPr>
            <a:spLocks noGrp="1" noChangeArrowheads="1"/>
          </p:cNvSpPr>
          <p:nvPr>
            <p:ph type="subTitle" idx="1"/>
          </p:nvPr>
        </p:nvSpPr>
        <p:spPr>
          <a:xfrm>
            <a:off x="357158" y="500042"/>
            <a:ext cx="8675687" cy="5310203"/>
          </a:xfrm>
          <a:noFill/>
        </p:spPr>
        <p:txBody>
          <a:bodyPr/>
          <a:lstStyle/>
          <a:p>
            <a:pPr algn="l"/>
            <a:r>
              <a:rPr lang="en-US" b="1" kern="10" dirty="0" smtClean="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5.2 Accommodation and </a:t>
            </a:r>
          </a:p>
          <a:p>
            <a:pPr algn="l"/>
            <a:r>
              <a:rPr lang="en-US" b="1" kern="10" dirty="0" smtClean="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environmental conditions</a:t>
            </a:r>
          </a:p>
          <a:p>
            <a:pPr algn="l"/>
            <a:endParaRPr lang="en-US" b="1" kern="10" dirty="0" smtClean="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endParaRPr>
          </a:p>
          <a:p>
            <a:pPr algn="l"/>
            <a:r>
              <a:rPr lang="en-US" sz="2800" b="1" kern="12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Angsana New" pitchFamily="18" charset="-34"/>
              </a:rPr>
              <a:t>5.2.1 Space           quality of work, </a:t>
            </a:r>
          </a:p>
          <a:p>
            <a:pPr algn="l"/>
            <a:r>
              <a:rPr lang="en-US" sz="2800" b="1" kern="12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Angsana New" pitchFamily="18" charset="-34"/>
              </a:rPr>
              <a:t>quality control procedure, safety- Lab resources</a:t>
            </a:r>
          </a:p>
          <a:p>
            <a:pPr algn="l"/>
            <a:r>
              <a:rPr lang="en-US" sz="2800" b="1" kern="12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Angsana New" pitchFamily="18" charset="-34"/>
              </a:rPr>
              <a:t>5.2.2 design - risk of injury, protect from hazard </a:t>
            </a:r>
          </a:p>
          <a:p>
            <a:pPr algn="l"/>
            <a:r>
              <a:rPr lang="en-US" sz="2800" b="1" kern="12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Angsana New" pitchFamily="18" charset="-34"/>
              </a:rPr>
              <a:t>5.2.3 patient disabilities, comfort and privacy </a:t>
            </a:r>
          </a:p>
          <a:p>
            <a:pPr algn="l"/>
            <a:r>
              <a:rPr lang="en-US" sz="2800" b="1" kern="12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Angsana New" pitchFamily="18" charset="-34"/>
              </a:rPr>
              <a:t>5.2.4 not invalidate results </a:t>
            </a:r>
          </a:p>
          <a:p>
            <a:pPr algn="l"/>
            <a:r>
              <a:rPr lang="en-US" sz="2800" b="1" kern="12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Angsana New" pitchFamily="18" charset="-34"/>
              </a:rPr>
              <a:t>5.2.5 monitor, control, record environmental condition</a:t>
            </a:r>
          </a:p>
        </p:txBody>
      </p:sp>
      <p:sp>
        <p:nvSpPr>
          <p:cNvPr id="6" name="Striped Right Arrow 5"/>
          <p:cNvSpPr/>
          <p:nvPr/>
        </p:nvSpPr>
        <p:spPr bwMode="auto">
          <a:xfrm>
            <a:off x="2307708" y="2428868"/>
            <a:ext cx="621218" cy="214314"/>
          </a:xfrm>
          <a:prstGeom prst="striped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Angsana New" pitchFamily="18" charset="-34"/>
              <a:cs typeface="Angsana New" pitchFamily="18" charset="-34"/>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ChangeArrowheads="1"/>
          </p:cNvSpPr>
          <p:nvPr/>
        </p:nvSpPr>
        <p:spPr bwMode="auto">
          <a:xfrm>
            <a:off x="381000" y="838200"/>
            <a:ext cx="6691330" cy="2733676"/>
          </a:xfrm>
          <a:prstGeom prst="rect">
            <a:avLst/>
          </a:prstGeom>
          <a:noFill/>
          <a:ln w="9525">
            <a:noFill/>
            <a:miter lim="800000"/>
            <a:headEnd/>
            <a:tailEnd/>
          </a:ln>
        </p:spPr>
        <p:txBody>
          <a:bodyPr/>
          <a:lstStyle/>
          <a:p>
            <a:pPr>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5.2.6 separate incompatible activities</a:t>
            </a:r>
          </a:p>
          <a:p>
            <a:pPr>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5.2.7 access control</a:t>
            </a:r>
          </a:p>
          <a:p>
            <a:pPr>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5.2.8 communication system </a:t>
            </a:r>
          </a:p>
          <a:p>
            <a:pPr>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5.2.9 relevant storage space &amp; condition</a:t>
            </a:r>
          </a:p>
          <a:p>
            <a:pPr>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5.2.10 clean and well maintain</a:t>
            </a:r>
          </a:p>
          <a:p>
            <a:pPr>
              <a:spcBef>
                <a:spcPct val="20000"/>
              </a:spcBef>
            </a:pPr>
            <a:endParaRPr lang="en-US" sz="4000" dirty="0">
              <a:solidFill>
                <a:schemeClr val="bg1"/>
              </a:solidFill>
              <a:latin typeface="Cordia New" pitchFamily="34" charset="-34"/>
              <a:cs typeface="Cordia New" pitchFamily="34" charset="-34"/>
            </a:endParaRPr>
          </a:p>
        </p:txBody>
      </p:sp>
      <p:pic>
        <p:nvPicPr>
          <p:cNvPr id="3" name="Picture 2" descr="messy_desk_contest_winner.jpg"/>
          <p:cNvPicPr>
            <a:picLocks noChangeAspect="1"/>
          </p:cNvPicPr>
          <p:nvPr/>
        </p:nvPicPr>
        <p:blipFill>
          <a:blip r:embed="rId3" cstate="print"/>
          <a:stretch>
            <a:fillRect/>
          </a:stretch>
        </p:blipFill>
        <p:spPr>
          <a:xfrm>
            <a:off x="7143768" y="571480"/>
            <a:ext cx="1821652" cy="3929090"/>
          </a:xfrm>
          <a:prstGeom prst="rect">
            <a:avLst/>
          </a:prstGeom>
        </p:spPr>
      </p:pic>
      <p:pic>
        <p:nvPicPr>
          <p:cNvPr id="4" name="Picture 3" descr="5S_image.gif"/>
          <p:cNvPicPr>
            <a:picLocks noChangeAspect="1"/>
          </p:cNvPicPr>
          <p:nvPr/>
        </p:nvPicPr>
        <p:blipFill>
          <a:blip r:embed="rId4" cstate="print"/>
          <a:stretch>
            <a:fillRect/>
          </a:stretch>
        </p:blipFill>
        <p:spPr>
          <a:xfrm>
            <a:off x="2071670" y="3643314"/>
            <a:ext cx="4143404" cy="2625329"/>
          </a:xfrm>
          <a:prstGeom prst="rect">
            <a:avLst/>
          </a:prstGeom>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8" name="Object 4"/>
          <p:cNvGraphicFramePr>
            <a:graphicFrameLocks noChangeAspect="1"/>
          </p:cNvGraphicFramePr>
          <p:nvPr/>
        </p:nvGraphicFramePr>
        <p:xfrm>
          <a:off x="5000628" y="3571876"/>
          <a:ext cx="3419484" cy="2279656"/>
        </p:xfrm>
        <a:graphic>
          <a:graphicData uri="http://schemas.openxmlformats.org/presentationml/2006/ole">
            <p:oleObj spid="_x0000_s4098" name="Image" r:id="rId4" imgW="3939287" imgH="3214966" progId="">
              <p:embed/>
            </p:oleObj>
          </a:graphicData>
        </a:graphic>
      </p:graphicFrame>
      <p:sp>
        <p:nvSpPr>
          <p:cNvPr id="4099" name="Rectangle 8"/>
          <p:cNvSpPr>
            <a:spLocks noChangeArrowheads="1"/>
          </p:cNvSpPr>
          <p:nvPr/>
        </p:nvSpPr>
        <p:spPr bwMode="auto">
          <a:xfrm>
            <a:off x="428596" y="642918"/>
            <a:ext cx="8208963" cy="2308324"/>
          </a:xfrm>
          <a:prstGeom prst="rect">
            <a:avLst/>
          </a:prstGeom>
          <a:noFill/>
          <a:ln w="9525">
            <a:noFill/>
            <a:miter lim="800000"/>
            <a:headEnd/>
            <a:tailEnd/>
          </a:ln>
        </p:spPr>
        <p:txBody>
          <a:bodyPr>
            <a:spAutoFit/>
          </a:bodyPr>
          <a:lstStyle/>
          <a:p>
            <a:r>
              <a:rPr lang="en-US" sz="3200" b="1" kern="10" dirty="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5.3 Laboratory equipment </a:t>
            </a:r>
          </a:p>
          <a:p>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5.3.1 furnish, equipment outside - met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standard.</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5.3.2 comply with specification,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performance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required monitor &amp; calibration </a:t>
            </a:r>
          </a:p>
          <a:p>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5.3.3 Unique label</a:t>
            </a:r>
          </a:p>
        </p:txBody>
      </p:sp>
      <p:pic>
        <p:nvPicPr>
          <p:cNvPr id="4" name="Picture 3" descr="lab%20equipment.jpg"/>
          <p:cNvPicPr>
            <a:picLocks noChangeAspect="1"/>
          </p:cNvPicPr>
          <p:nvPr/>
        </p:nvPicPr>
        <p:blipFill>
          <a:blip r:embed="rId5" cstate="print"/>
          <a:stretch>
            <a:fillRect/>
          </a:stretch>
        </p:blipFill>
        <p:spPr>
          <a:xfrm>
            <a:off x="700086" y="3478738"/>
            <a:ext cx="3657600" cy="2450592"/>
          </a:xfrm>
          <a:prstGeom prst="rect">
            <a:avLst/>
          </a:prstGeom>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ChangeArrowheads="1"/>
          </p:cNvSpPr>
          <p:nvPr/>
        </p:nvSpPr>
        <p:spPr bwMode="auto">
          <a:xfrm>
            <a:off x="71406" y="742952"/>
            <a:ext cx="7429552" cy="4757750"/>
          </a:xfrm>
          <a:prstGeom prst="rect">
            <a:avLst/>
          </a:prstGeom>
          <a:noFill/>
          <a:ln w="9525">
            <a:noFill/>
            <a:miter lim="800000"/>
            <a:headEnd/>
            <a:tailEnd/>
          </a:ln>
        </p:spPr>
        <p:txBody>
          <a:bodyPr/>
          <a:lstStyle/>
          <a:p>
            <a:pPr>
              <a:lnSpc>
                <a:spcPct val="8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5.3.4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Records </a:t>
            </a:r>
          </a:p>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Identification</a:t>
            </a:r>
          </a:p>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manufacturer name </a:t>
            </a:r>
          </a:p>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contact of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person</a:t>
            </a:r>
          </a:p>
          <a:p>
            <a:pPr>
              <a:lnSpc>
                <a:spcPct val="8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date/location/condition</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instruction</a:t>
            </a:r>
          </a:p>
          <a:p>
            <a:pPr>
              <a:lnSpc>
                <a:spcPct val="8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equipment performance records</a:t>
            </a:r>
          </a:p>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maintenance (past &amp; future)</a:t>
            </a:r>
          </a:p>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damage</a:t>
            </a:r>
          </a:p>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predicted replacement</a:t>
            </a:r>
          </a:p>
        </p:txBody>
      </p:sp>
      <p:pic>
        <p:nvPicPr>
          <p:cNvPr id="3" name="Picture 2" descr="files.jpg"/>
          <p:cNvPicPr>
            <a:picLocks noChangeAspect="1"/>
          </p:cNvPicPr>
          <p:nvPr/>
        </p:nvPicPr>
        <p:blipFill>
          <a:blip r:embed="rId3" cstate="print"/>
          <a:stretch>
            <a:fillRect/>
          </a:stretch>
        </p:blipFill>
        <p:spPr>
          <a:xfrm>
            <a:off x="7500958" y="142852"/>
            <a:ext cx="1500197" cy="6215106"/>
          </a:xfrm>
          <a:prstGeom prst="rect">
            <a:avLst/>
          </a:prstGeo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ChangeArrowheads="1"/>
          </p:cNvSpPr>
          <p:nvPr/>
        </p:nvSpPr>
        <p:spPr bwMode="auto">
          <a:xfrm>
            <a:off x="428596" y="500042"/>
            <a:ext cx="8429684" cy="3309942"/>
          </a:xfrm>
          <a:prstGeom prst="rect">
            <a:avLst/>
          </a:prstGeom>
          <a:noFill/>
          <a:ln w="9525">
            <a:noFill/>
            <a:miter lim="800000"/>
            <a:headEnd/>
            <a:tailEnd/>
          </a:ln>
        </p:spPr>
        <p:txBody>
          <a:bodyPr/>
          <a:lstStyle/>
          <a:p>
            <a:pPr>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5.3.5 authorized personnel </a:t>
            </a:r>
          </a:p>
          <a:p>
            <a:pPr>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5.3.6 maintain in safe working condition</a:t>
            </a:r>
          </a:p>
          <a:p>
            <a:pPr>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5.3.7 defective- clearly label, effect of defect</a:t>
            </a:r>
          </a:p>
          <a:p>
            <a:pPr>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5.3.8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list of the measures /reduce contamination </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5.3.9 status of calibration or verification </a:t>
            </a:r>
          </a:p>
          <a:p>
            <a:pPr>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5.3.10 remove- back-check function </a:t>
            </a:r>
          </a:p>
        </p:txBody>
      </p:sp>
      <p:pic>
        <p:nvPicPr>
          <p:cNvPr id="3" name="Picture 2" descr="04-10-preventative-maintenance-calibration.jpg"/>
          <p:cNvPicPr>
            <a:picLocks noChangeAspect="1"/>
          </p:cNvPicPr>
          <p:nvPr/>
        </p:nvPicPr>
        <p:blipFill>
          <a:blip r:embed="rId3" cstate="print"/>
          <a:stretch>
            <a:fillRect/>
          </a:stretch>
        </p:blipFill>
        <p:spPr>
          <a:xfrm>
            <a:off x="1785918" y="3857628"/>
            <a:ext cx="4429156" cy="242889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6553200" y="6356350"/>
            <a:ext cx="2133600" cy="365125"/>
          </a:xfrm>
          <a:prstGeom prst="rect">
            <a:avLst/>
          </a:prstGeom>
        </p:spPr>
        <p:txBody>
          <a:bodyPr/>
          <a:lstStyle/>
          <a:p>
            <a:fld id="{BCF2318C-2E1F-4063-9205-46BCC285A5F3}" type="slidenum">
              <a:rPr lang="en-US" smtClean="0"/>
              <a:pPr/>
              <a:t>9</a:t>
            </a:fld>
            <a:endParaRPr lang="en-US" dirty="0"/>
          </a:p>
        </p:txBody>
      </p:sp>
      <p:sp>
        <p:nvSpPr>
          <p:cNvPr id="5" name="Rectangle 2"/>
          <p:cNvSpPr txBox="1">
            <a:spLocks noChangeArrowheads="1"/>
          </p:cNvSpPr>
          <p:nvPr/>
        </p:nvSpPr>
        <p:spPr>
          <a:xfrm>
            <a:off x="1214414" y="1454995"/>
            <a:ext cx="7358114" cy="1700226"/>
          </a:xfrm>
          <a:prstGeom prst="rect">
            <a:avLst/>
          </a:prstGeom>
          <a:ln w="76200" cmpd="tri"/>
        </p:spPr>
        <p:txBody>
          <a:bodyPr vert="horz" lIns="91440" tIns="45720" rIns="91440" bIns="45720" rtlCol="0">
            <a:normAutofit fontScale="85000" lnSpcReduction="10000"/>
          </a:bodyPr>
          <a:lstStyle/>
          <a:p>
            <a:pPr marL="0" marR="0" lvl="0" indent="0" algn="r" defTabSz="914400" rtl="1" eaLnBrk="1" fontAlgn="auto" latinLnBrk="0" hangingPunct="1">
              <a:lnSpc>
                <a:spcPct val="150000"/>
              </a:lnSpc>
              <a:spcBef>
                <a:spcPts val="1800"/>
              </a:spcBef>
              <a:spcAft>
                <a:spcPts val="0"/>
              </a:spcAft>
              <a:buClr>
                <a:srgbClr val="003399"/>
              </a:buClr>
              <a:buSzTx/>
              <a:buFontTx/>
              <a:buNone/>
              <a:tabLst/>
              <a:defRPr/>
            </a:pPr>
            <a:r>
              <a:rPr kumimoji="0" lang="en-US" altLang="en-US" sz="4400" b="1" i="0" u="none" strike="noStrike" kern="1200" cap="none" spc="0" normalizeH="0" baseline="0" noProof="0" dirty="0" smtClean="0">
                <a:ln>
                  <a:noFill/>
                </a:ln>
                <a:gradFill flip="none" rotWithShape="1">
                  <a:gsLst>
                    <a:gs pos="0">
                      <a:schemeClr val="tx1">
                        <a:lumMod val="60000"/>
                        <a:lumOff val="40000"/>
                      </a:schemeClr>
                    </a:gs>
                    <a:gs pos="100000">
                      <a:schemeClr val="tx1">
                        <a:lumMod val="40000"/>
                        <a:lumOff val="60000"/>
                      </a:schemeClr>
                    </a:gs>
                  </a:gsLst>
                  <a:lin ang="8100000" scaled="1"/>
                  <a:tileRect/>
                </a:gradFill>
                <a:effectLst>
                  <a:outerShdw blurRad="38100" dist="38100" dir="2700000" algn="tl">
                    <a:srgbClr val="C0C0C0"/>
                  </a:outerShdw>
                </a:effectLst>
                <a:uLnTx/>
                <a:uFillTx/>
                <a:latin typeface="Tahoma" pitchFamily="34" charset="0"/>
                <a:ea typeface="+mn-ea"/>
                <a:cs typeface="B Zar" pitchFamily="2" charset="-78"/>
              </a:rPr>
              <a:t> </a:t>
            </a:r>
            <a:r>
              <a:rPr kumimoji="0" lang="fa-IR" altLang="en-US" sz="4400" b="1" i="0" u="none" strike="noStrike" kern="1200" cap="none" spc="0" normalizeH="0" baseline="0" noProof="0" dirty="0" smtClean="0">
                <a:ln>
                  <a:noFill/>
                </a:ln>
                <a:gradFill flip="none" rotWithShape="1">
                  <a:gsLst>
                    <a:gs pos="0">
                      <a:schemeClr val="tx1">
                        <a:lumMod val="60000"/>
                        <a:lumOff val="40000"/>
                      </a:schemeClr>
                    </a:gs>
                    <a:gs pos="100000">
                      <a:schemeClr val="tx1">
                        <a:lumMod val="40000"/>
                        <a:lumOff val="60000"/>
                      </a:schemeClr>
                    </a:gs>
                  </a:gsLst>
                  <a:lin ang="8100000" scaled="1"/>
                  <a:tileRect/>
                </a:gradFill>
                <a:effectLst>
                  <a:outerShdw blurRad="38100" dist="38100" dir="2700000" algn="tl">
                    <a:srgbClr val="C0C0C0"/>
                  </a:outerShdw>
                </a:effectLst>
                <a:uLnTx/>
                <a:uFillTx/>
                <a:latin typeface="Tahoma" pitchFamily="34" charset="0"/>
                <a:ea typeface="+mn-ea"/>
                <a:cs typeface="B Zar" pitchFamily="2" charset="-78"/>
              </a:rPr>
              <a:t>      </a:t>
            </a:r>
            <a:r>
              <a:rPr kumimoji="0" lang="ar-SA" altLang="en-US" sz="4400" b="1" i="0" u="none" strike="noStrike" kern="1200" cap="none" spc="0" normalizeH="0" baseline="0" noProof="0" dirty="0" smtClean="0">
                <a:ln>
                  <a:noFill/>
                </a:ln>
                <a:gradFill flip="none" rotWithShape="1">
                  <a:gsLst>
                    <a:gs pos="0">
                      <a:schemeClr val="tx1">
                        <a:lumMod val="60000"/>
                        <a:lumOff val="40000"/>
                      </a:schemeClr>
                    </a:gs>
                    <a:gs pos="100000">
                      <a:schemeClr val="tx1">
                        <a:lumMod val="40000"/>
                        <a:lumOff val="60000"/>
                      </a:schemeClr>
                    </a:gs>
                  </a:gsLst>
                  <a:lin ang="8100000" scaled="1"/>
                  <a:tileRect/>
                </a:gradFill>
                <a:effectLst>
                  <a:outerShdw blurRad="38100" dist="38100" dir="2700000" algn="tl">
                    <a:srgbClr val="C0C0C0"/>
                  </a:outerShdw>
                </a:effectLst>
                <a:uLnTx/>
                <a:uFillTx/>
                <a:latin typeface="+mn-lt"/>
                <a:ea typeface="+mn-ea"/>
                <a:cs typeface="B Zar" pitchFamily="2" charset="-78"/>
              </a:rPr>
              <a:t>كيفيت</a:t>
            </a:r>
            <a:r>
              <a:rPr kumimoji="0" lang="en-US" altLang="en-US" sz="4400" b="1" i="0" u="none" strike="noStrike" kern="1200" cap="none" spc="0" normalizeH="0" baseline="0" noProof="0" dirty="0" smtClean="0">
                <a:ln>
                  <a:noFill/>
                </a:ln>
                <a:gradFill flip="none" rotWithShape="1">
                  <a:gsLst>
                    <a:gs pos="0">
                      <a:schemeClr val="tx1">
                        <a:lumMod val="60000"/>
                        <a:lumOff val="40000"/>
                      </a:schemeClr>
                    </a:gs>
                    <a:gs pos="100000">
                      <a:schemeClr val="tx1">
                        <a:lumMod val="40000"/>
                        <a:lumOff val="60000"/>
                      </a:schemeClr>
                    </a:gs>
                  </a:gsLst>
                  <a:lin ang="8100000" scaled="1"/>
                  <a:tileRect/>
                </a:gradFill>
                <a:effectLst>
                  <a:outerShdw blurRad="38100" dist="38100" dir="2700000" algn="tl">
                    <a:srgbClr val="C0C0C0"/>
                  </a:outerShdw>
                </a:effectLst>
                <a:uLnTx/>
                <a:uFillTx/>
                <a:latin typeface="Tahoma" pitchFamily="34" charset="0"/>
                <a:ea typeface="+mn-ea"/>
                <a:cs typeface="B Zar" pitchFamily="2" charset="-78"/>
              </a:rPr>
              <a:t>		</a:t>
            </a:r>
          </a:p>
          <a:p>
            <a:pPr marL="0" marR="0" lvl="0" indent="0" algn="r" defTabSz="914400" rtl="1" eaLnBrk="1" fontAlgn="auto" latinLnBrk="0" hangingPunct="1">
              <a:lnSpc>
                <a:spcPct val="150000"/>
              </a:lnSpc>
              <a:spcBef>
                <a:spcPts val="1800"/>
              </a:spcBef>
              <a:spcAft>
                <a:spcPts val="0"/>
              </a:spcAft>
              <a:buClrTx/>
              <a:buSzTx/>
              <a:buFont typeface="Monotype Sorts" pitchFamily="2" charset="2"/>
              <a:buNone/>
              <a:tabLst/>
              <a:defRPr/>
            </a:pPr>
            <a:r>
              <a:rPr kumimoji="0" lang="fa-IR" altLang="en-US" sz="2800" b="1" i="0" u="none" strike="noStrike" kern="1200" cap="none" spc="0" normalizeH="0" baseline="0" noProof="0" dirty="0" smtClean="0">
                <a:ln>
                  <a:noFill/>
                </a:ln>
                <a:gradFill flip="none" rotWithShape="1">
                  <a:gsLst>
                    <a:gs pos="0">
                      <a:schemeClr val="tx1">
                        <a:lumMod val="60000"/>
                        <a:lumOff val="40000"/>
                      </a:schemeClr>
                    </a:gs>
                    <a:gs pos="100000">
                      <a:schemeClr val="tx1">
                        <a:lumMod val="40000"/>
                        <a:lumOff val="60000"/>
                      </a:schemeClr>
                    </a:gs>
                  </a:gsLst>
                  <a:lin ang="8100000" scaled="1"/>
                  <a:tileRect/>
                </a:gradFill>
                <a:effectLst>
                  <a:outerShdw blurRad="38100" dist="38100" dir="2700000" algn="tl">
                    <a:srgbClr val="C0C0C0"/>
                  </a:outerShdw>
                </a:effectLst>
                <a:uLnTx/>
                <a:uFillTx/>
                <a:latin typeface="+mn-lt"/>
                <a:ea typeface="+mn-ea"/>
                <a:cs typeface="B Zar" pitchFamily="2" charset="-78"/>
              </a:rPr>
              <a:t>ميزان برآورده شدن نيازمندي ها توسط مجموعه اي از ويژگي ها</a:t>
            </a:r>
            <a:endParaRPr kumimoji="0" lang="en-US" altLang="en-US" sz="2200" b="1" i="0" u="none" strike="noStrike" kern="1200" cap="none" spc="0" normalizeH="0" baseline="0" noProof="0" dirty="0" smtClean="0">
              <a:ln>
                <a:noFill/>
              </a:ln>
              <a:gradFill flip="none" rotWithShape="1">
                <a:gsLst>
                  <a:gs pos="0">
                    <a:schemeClr val="tx1">
                      <a:lumMod val="60000"/>
                      <a:lumOff val="40000"/>
                    </a:schemeClr>
                  </a:gs>
                  <a:gs pos="100000">
                    <a:schemeClr val="tx1">
                      <a:lumMod val="40000"/>
                      <a:lumOff val="60000"/>
                    </a:schemeClr>
                  </a:gs>
                </a:gsLst>
                <a:lin ang="8100000" scaled="1"/>
                <a:tileRect/>
              </a:gradFill>
              <a:effectLst>
                <a:outerShdw blurRad="38100" dist="38100" dir="2700000" algn="tl">
                  <a:srgbClr val="C0C0C0"/>
                </a:outerShdw>
              </a:effectLst>
              <a:uLnTx/>
              <a:uFillTx/>
              <a:latin typeface="+mn-lt"/>
              <a:ea typeface="+mn-ea"/>
              <a:cs typeface="B Zar" pitchFamily="2" charset="-78"/>
            </a:endParaRPr>
          </a:p>
          <a:p>
            <a:pPr marL="0" marR="0" lvl="0" indent="0" algn="r" defTabSz="914400" rtl="1" eaLnBrk="1" fontAlgn="auto" latinLnBrk="0" hangingPunct="1">
              <a:lnSpc>
                <a:spcPct val="150000"/>
              </a:lnSpc>
              <a:spcBef>
                <a:spcPts val="1800"/>
              </a:spcBef>
              <a:spcAft>
                <a:spcPts val="0"/>
              </a:spcAft>
              <a:buClrTx/>
              <a:buSzTx/>
              <a:buFont typeface="Monotype Sorts" pitchFamily="2" charset="2"/>
              <a:buNone/>
              <a:tabLst/>
              <a:defRPr/>
            </a:pPr>
            <a:endParaRPr kumimoji="0" lang="en-US" altLang="ar-SA" sz="2200" b="1" i="0" u="none" strike="noStrike" kern="1200" cap="none" spc="0" normalizeH="0" baseline="0" noProof="0" dirty="0" smtClean="0">
              <a:ln>
                <a:noFill/>
              </a:ln>
              <a:gradFill flip="none" rotWithShape="1">
                <a:gsLst>
                  <a:gs pos="0">
                    <a:schemeClr val="tx1">
                      <a:lumMod val="60000"/>
                      <a:lumOff val="40000"/>
                    </a:schemeClr>
                  </a:gs>
                  <a:gs pos="100000">
                    <a:schemeClr val="tx1">
                      <a:lumMod val="40000"/>
                      <a:lumOff val="60000"/>
                    </a:schemeClr>
                  </a:gs>
                </a:gsLst>
                <a:lin ang="8100000" scaled="1"/>
                <a:tileRect/>
              </a:gradFill>
              <a:effectLst>
                <a:outerShdw blurRad="38100" dist="38100" dir="2700000" algn="tl">
                  <a:srgbClr val="C0C0C0"/>
                </a:outerShdw>
              </a:effectLst>
              <a:uLnTx/>
              <a:uFillTx/>
              <a:latin typeface="+mn-lt"/>
              <a:ea typeface="+mn-ea"/>
              <a:cs typeface="B Zar" pitchFamily="2" charset="-78"/>
            </a:endParaRPr>
          </a:p>
        </p:txBody>
      </p:sp>
      <p:graphicFrame>
        <p:nvGraphicFramePr>
          <p:cNvPr id="6" name="Object 2"/>
          <p:cNvGraphicFramePr>
            <a:graphicFrameLocks noChangeAspect="1"/>
          </p:cNvGraphicFramePr>
          <p:nvPr/>
        </p:nvGraphicFramePr>
        <p:xfrm>
          <a:off x="1341088" y="1215289"/>
          <a:ext cx="1087772" cy="1239838"/>
        </p:xfrm>
        <a:graphic>
          <a:graphicData uri="http://schemas.openxmlformats.org/presentationml/2006/ole">
            <p:oleObj spid="_x0000_s166914" name="Clip" r:id="rId3" imgW="3245760" imgH="3699000" progId="">
              <p:embed/>
            </p:oleObj>
          </a:graphicData>
        </a:graphic>
      </p:graphicFrame>
      <p:sp>
        <p:nvSpPr>
          <p:cNvPr id="7" name="Text Box 5"/>
          <p:cNvSpPr txBox="1">
            <a:spLocks noChangeArrowheads="1"/>
          </p:cNvSpPr>
          <p:nvPr/>
        </p:nvSpPr>
        <p:spPr bwMode="auto">
          <a:xfrm>
            <a:off x="2478614" y="1702643"/>
            <a:ext cx="1494320" cy="769441"/>
          </a:xfrm>
          <a:prstGeom prst="rect">
            <a:avLst/>
          </a:prstGeom>
          <a:noFill/>
          <a:ln w="9525">
            <a:noFill/>
            <a:miter lim="800000"/>
            <a:headEnd/>
            <a:tailEnd/>
          </a:ln>
        </p:spPr>
        <p:txBody>
          <a:bodyPr wrap="none">
            <a:spAutoFit/>
          </a:bodyPr>
          <a:lstStyle/>
          <a:p>
            <a:pPr algn="ctr" rtl="1">
              <a:spcBef>
                <a:spcPct val="50000"/>
              </a:spcBef>
            </a:pPr>
            <a:r>
              <a:rPr lang="en-US" altLang="ar-SA" sz="4400" b="1" dirty="0" err="1">
                <a:solidFill>
                  <a:schemeClr val="tx2"/>
                </a:solidFill>
                <a:latin typeface="Traffic" pitchFamily="2" charset="-78"/>
              </a:rPr>
              <a:t>uality</a:t>
            </a:r>
            <a:endParaRPr lang="en-US" altLang="ar-SA" sz="4400" b="1" dirty="0">
              <a:solidFill>
                <a:schemeClr val="tx2"/>
              </a:solidFill>
              <a:latin typeface="Traffic" pitchFamily="2" charset="-78"/>
            </a:endParaRPr>
          </a:p>
        </p:txBody>
      </p:sp>
      <p:sp>
        <p:nvSpPr>
          <p:cNvPr id="8" name="Rectangle 4"/>
          <p:cNvSpPr>
            <a:spLocks noChangeArrowheads="1"/>
          </p:cNvSpPr>
          <p:nvPr/>
        </p:nvSpPr>
        <p:spPr bwMode="auto">
          <a:xfrm>
            <a:off x="1000100" y="3350784"/>
            <a:ext cx="7286676" cy="461665"/>
          </a:xfrm>
          <a:prstGeom prst="rect">
            <a:avLst/>
          </a:prstGeom>
          <a:noFill/>
          <a:ln w="9525">
            <a:noFill/>
            <a:miter lim="800000"/>
            <a:headEnd/>
            <a:tailEnd/>
          </a:ln>
          <a:effectLst/>
        </p:spPr>
        <p:txBody>
          <a:bodyPr wrap="square" anchor="ctr">
            <a:spAutoFit/>
          </a:bodyPr>
          <a:lstStyle/>
          <a:p>
            <a:pPr algn="r" rtl="1"/>
            <a:r>
              <a:rPr lang="ar-SA" altLang="en-US" sz="2400" b="1" dirty="0" smtClean="0">
                <a:effectLst>
                  <a:outerShdw blurRad="38100" dist="38100" dir="2700000" algn="tl">
                    <a:srgbClr val="C0C0C0"/>
                  </a:outerShdw>
                </a:effectLst>
                <a:latin typeface="+mn-lt"/>
                <a:cs typeface="B Zar" pitchFamily="2" charset="-78"/>
              </a:rPr>
              <a:t>جــوران :</a:t>
            </a:r>
            <a:r>
              <a:rPr lang="en-US" altLang="en-US" sz="2400" b="1" dirty="0" smtClean="0">
                <a:effectLst>
                  <a:outerShdw blurRad="38100" dist="38100" dir="2700000" algn="tl">
                    <a:srgbClr val="C0C0C0"/>
                  </a:outerShdw>
                </a:effectLst>
                <a:latin typeface="+mn-lt"/>
                <a:cs typeface="B Zar" pitchFamily="2" charset="-78"/>
              </a:rPr>
              <a:t> </a:t>
            </a:r>
            <a:r>
              <a:rPr lang="ar-SA" altLang="en-US" sz="2400" b="1" dirty="0" smtClean="0">
                <a:effectLst>
                  <a:outerShdw blurRad="38100" dist="38100" dir="2700000" algn="tl">
                    <a:srgbClr val="C0C0C0"/>
                  </a:outerShdw>
                </a:effectLst>
                <a:latin typeface="+mn-lt"/>
                <a:cs typeface="B Zar" pitchFamily="2" charset="-78"/>
              </a:rPr>
              <a:t> كيفيت منـاسب بودن خدمت براي هــدف مشخص</a:t>
            </a:r>
            <a:endParaRPr lang="ar-SA" sz="2800" dirty="0"/>
          </a:p>
        </p:txBody>
      </p:sp>
      <p:sp>
        <p:nvSpPr>
          <p:cNvPr id="9" name="Rectangle 4"/>
          <p:cNvSpPr>
            <a:spLocks noChangeArrowheads="1"/>
          </p:cNvSpPr>
          <p:nvPr/>
        </p:nvSpPr>
        <p:spPr bwMode="auto">
          <a:xfrm>
            <a:off x="500034" y="4169639"/>
            <a:ext cx="7858180" cy="461665"/>
          </a:xfrm>
          <a:prstGeom prst="rect">
            <a:avLst/>
          </a:prstGeom>
          <a:noFill/>
          <a:ln w="9525">
            <a:noFill/>
            <a:miter lim="800000"/>
            <a:headEnd/>
            <a:tailEnd/>
          </a:ln>
          <a:effectLst/>
        </p:spPr>
        <p:txBody>
          <a:bodyPr wrap="square" anchor="ctr">
            <a:spAutoFit/>
          </a:bodyPr>
          <a:lstStyle/>
          <a:p>
            <a:pPr algn="r" rtl="1"/>
            <a:r>
              <a:rPr lang="ar-SA" altLang="en-US" sz="2400" b="1" dirty="0" smtClean="0">
                <a:effectLst>
                  <a:outerShdw blurRad="38100" dist="38100" dir="2700000" algn="tl">
                    <a:srgbClr val="C0C0C0"/>
                  </a:outerShdw>
                </a:effectLst>
                <a:latin typeface="+mn-lt"/>
                <a:cs typeface="B Zar" pitchFamily="2" charset="-78"/>
              </a:rPr>
              <a:t>كــرازبي : مطابقت يك محصول يا خدمت با الزامات</a:t>
            </a:r>
            <a:r>
              <a:rPr lang="en-US" altLang="en-US" sz="2400" b="1" dirty="0" smtClean="0">
                <a:effectLst>
                  <a:outerShdw blurRad="38100" dist="38100" dir="2700000" algn="tl">
                    <a:srgbClr val="C0C0C0"/>
                  </a:outerShdw>
                </a:effectLst>
                <a:latin typeface="+mn-lt"/>
                <a:cs typeface="B Zar" pitchFamily="2" charset="-78"/>
              </a:rPr>
              <a:t> </a:t>
            </a:r>
            <a:r>
              <a:rPr lang="ar-SA" altLang="en-US" sz="2400" b="1" dirty="0" smtClean="0">
                <a:effectLst>
                  <a:outerShdw blurRad="38100" dist="38100" dir="2700000" algn="tl">
                    <a:srgbClr val="C0C0C0"/>
                  </a:outerShdw>
                </a:effectLst>
                <a:latin typeface="+mn-lt"/>
                <a:cs typeface="B Zar" pitchFamily="2" charset="-78"/>
              </a:rPr>
              <a:t>از پيش تعيين شده</a:t>
            </a:r>
            <a:endParaRPr lang="ar-SA" sz="2800" dirty="0"/>
          </a:p>
        </p:txBody>
      </p:sp>
      <p:sp>
        <p:nvSpPr>
          <p:cNvPr id="10" name="Rectangle 4"/>
          <p:cNvSpPr>
            <a:spLocks noChangeArrowheads="1"/>
          </p:cNvSpPr>
          <p:nvPr/>
        </p:nvSpPr>
        <p:spPr bwMode="auto">
          <a:xfrm>
            <a:off x="785786" y="4955457"/>
            <a:ext cx="5097502" cy="830997"/>
          </a:xfrm>
          <a:prstGeom prst="rect">
            <a:avLst/>
          </a:prstGeom>
          <a:noFill/>
          <a:ln w="9525">
            <a:noFill/>
            <a:miter lim="800000"/>
            <a:headEnd/>
            <a:tailEnd/>
          </a:ln>
          <a:effectLst/>
        </p:spPr>
        <p:txBody>
          <a:bodyPr wrap="square" anchor="ctr">
            <a:spAutoFit/>
          </a:bodyPr>
          <a:lstStyle/>
          <a:p>
            <a:pPr algn="r" rtl="1"/>
            <a:r>
              <a:rPr lang="ar-SA" altLang="en-US" sz="2400" b="1" dirty="0" smtClean="0">
                <a:effectLst>
                  <a:outerShdw blurRad="38100" dist="38100" dir="2700000" algn="tl">
                    <a:srgbClr val="C0C0C0"/>
                  </a:outerShdw>
                </a:effectLst>
                <a:latin typeface="+mn-lt"/>
                <a:cs typeface="B Zar" pitchFamily="2" charset="-78"/>
              </a:rPr>
              <a:t>دمينـگ :</a:t>
            </a:r>
            <a:r>
              <a:rPr lang="en-US" altLang="en-US" sz="2400" b="1" dirty="0" smtClean="0">
                <a:effectLst>
                  <a:outerShdw blurRad="38100" dist="38100" dir="2700000" algn="tl">
                    <a:srgbClr val="C0C0C0"/>
                  </a:outerShdw>
                </a:effectLst>
                <a:latin typeface="+mn-lt"/>
                <a:cs typeface="B Zar" pitchFamily="2" charset="-78"/>
              </a:rPr>
              <a:t> </a:t>
            </a:r>
            <a:r>
              <a:rPr lang="ar-SA" altLang="en-US" sz="2400" b="1" dirty="0" smtClean="0">
                <a:effectLst>
                  <a:outerShdw blurRad="38100" dist="38100" dir="2700000" algn="tl">
                    <a:srgbClr val="C0C0C0"/>
                  </a:outerShdw>
                </a:effectLst>
                <a:latin typeface="+mn-lt"/>
                <a:cs typeface="B Zar" pitchFamily="2" charset="-78"/>
              </a:rPr>
              <a:t>تامين نياز اعلام شده و اعلام نشده مشتري و كاستن از دامنه تغييرات فرآيندها</a:t>
            </a:r>
            <a:endParaRPr lang="ar-SA" sz="3200"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4"/>
          <p:cNvSpPr>
            <a:spLocks noChangeArrowheads="1"/>
          </p:cNvSpPr>
          <p:nvPr/>
        </p:nvSpPr>
        <p:spPr bwMode="auto">
          <a:xfrm>
            <a:off x="171480" y="885828"/>
            <a:ext cx="8686800" cy="4400560"/>
          </a:xfrm>
          <a:prstGeom prst="rect">
            <a:avLst/>
          </a:prstGeom>
          <a:noFill/>
          <a:ln w="9525">
            <a:noFill/>
            <a:miter lim="800000"/>
            <a:headEnd/>
            <a:tailEnd/>
          </a:ln>
        </p:spPr>
        <p:txBody>
          <a:bodyPr/>
          <a:lstStyle/>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5.3.11 computer</a:t>
            </a:r>
          </a:p>
          <a:p>
            <a:pPr>
              <a:lnSpc>
                <a:spcPct val="80000"/>
              </a:lnSpc>
              <a:spcBef>
                <a:spcPct val="20000"/>
              </a:spcBef>
            </a:pPr>
            <a:r>
              <a:rPr lang="en-US" sz="3600" b="1" dirty="0">
                <a:solidFill>
                  <a:srgbClr val="FF0066"/>
                </a:solidFill>
                <a:latin typeface="Cordia New" pitchFamily="34" charset="-34"/>
                <a:cs typeface="Cordia New" pitchFamily="34" charset="-34"/>
              </a:rPr>
              <a:t>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documented, validated </a:t>
            </a:r>
          </a:p>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procedure/integrity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of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data</a:t>
            </a:r>
          </a:p>
          <a:p>
            <a:pPr>
              <a:lnSpc>
                <a:spcPct val="8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maintained properly</a:t>
            </a:r>
          </a:p>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prevent access </a:t>
            </a:r>
          </a:p>
          <a:p>
            <a:pPr>
              <a:lnSpc>
                <a:spcPct val="80000"/>
              </a:lnSpc>
              <a:spcBef>
                <a:spcPct val="20000"/>
              </a:spcBef>
            </a:pP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80000"/>
              </a:lnSpc>
              <a:spcBef>
                <a:spcPct val="20000"/>
              </a:spcBef>
            </a:pP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8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5.3.12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safe handling, transport,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storage, use (procedure</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a:t>
            </a:r>
          </a:p>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5.3.13 correction factor (procedure)</a:t>
            </a:r>
          </a:p>
          <a:p>
            <a:pPr>
              <a:lnSpc>
                <a:spcPct val="8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5.3.14 safeguarded from adjustment </a:t>
            </a:r>
          </a:p>
        </p:txBody>
      </p:sp>
      <p:graphicFrame>
        <p:nvGraphicFramePr>
          <p:cNvPr id="5122" name="Object 5"/>
          <p:cNvGraphicFramePr>
            <a:graphicFrameLocks noChangeAspect="1"/>
          </p:cNvGraphicFramePr>
          <p:nvPr/>
        </p:nvGraphicFramePr>
        <p:xfrm>
          <a:off x="6672290" y="1419221"/>
          <a:ext cx="1828800" cy="2081217"/>
        </p:xfrm>
        <a:graphic>
          <a:graphicData uri="http://schemas.openxmlformats.org/presentationml/2006/ole">
            <p:oleObj spid="_x0000_s5122" name="Clip" r:id="rId4" imgW="4000320" imgH="3147480" progId="">
              <p:embed/>
            </p:oleObj>
          </a:graphicData>
        </a:graphic>
      </p:graphicFrame>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he+phlebotomy-1024x768-9193.jpg"/>
          <p:cNvPicPr>
            <a:picLocks noChangeAspect="1"/>
          </p:cNvPicPr>
          <p:nvPr/>
        </p:nvPicPr>
        <p:blipFill>
          <a:blip r:embed="rId2" cstate="print"/>
          <a:stretch>
            <a:fillRect/>
          </a:stretch>
        </p:blipFill>
        <p:spPr>
          <a:xfrm>
            <a:off x="0" y="24"/>
            <a:ext cx="9144000" cy="6858000"/>
          </a:xfrm>
          <a:prstGeom prst="rect">
            <a:avLst/>
          </a:prstGeom>
        </p:spPr>
      </p:pic>
      <p:sp>
        <p:nvSpPr>
          <p:cNvPr id="4" name="TextBox 3"/>
          <p:cNvSpPr txBox="1"/>
          <p:nvPr/>
        </p:nvSpPr>
        <p:spPr>
          <a:xfrm>
            <a:off x="2071670" y="6396359"/>
            <a:ext cx="5000660" cy="461665"/>
          </a:xfrm>
          <a:prstGeom prst="rect">
            <a:avLst/>
          </a:prstGeom>
          <a:solidFill>
            <a:srgbClr val="FFFF99"/>
          </a:solidFill>
        </p:spPr>
        <p:txBody>
          <a:bodyPr wrap="square" rtlCol="0">
            <a:spAutoFit/>
          </a:bodyPr>
          <a:lstStyle/>
          <a:p>
            <a:pPr algn="ctr"/>
            <a:r>
              <a:rPr lang="en-US" sz="2400" b="1" kern="10" dirty="0" smtClean="0">
                <a:ln w="9525">
                  <a:solidFill>
                    <a:srgbClr val="000000"/>
                  </a:solidFill>
                  <a:round/>
                  <a:headEnd/>
                  <a:tailEnd/>
                </a:ln>
                <a:solidFill>
                  <a:srgbClr val="FFFF00"/>
                </a:solidFill>
                <a:latin typeface="Times New Roman"/>
                <a:cs typeface="Times New Roman"/>
              </a:rPr>
              <a:t>5.4 Pre-examination procedure</a:t>
            </a:r>
            <a:endParaRPr lang="en-US" sz="2400" dirty="0">
              <a:solidFill>
                <a:srgbClr val="FFFF00"/>
              </a:solidFill>
            </a:endParaRPr>
          </a:p>
        </p:txBody>
      </p:sp>
      <p:sp>
        <p:nvSpPr>
          <p:cNvPr id="5" name="TextBox 4"/>
          <p:cNvSpPr txBox="1"/>
          <p:nvPr/>
        </p:nvSpPr>
        <p:spPr>
          <a:xfrm>
            <a:off x="7143768" y="6334804"/>
            <a:ext cx="1857388" cy="523220"/>
          </a:xfrm>
          <a:prstGeom prst="rect">
            <a:avLst/>
          </a:prstGeom>
          <a:solidFill>
            <a:schemeClr val="bg2">
              <a:lumMod val="60000"/>
              <a:lumOff val="40000"/>
            </a:schemeClr>
          </a:solid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500034" y="574678"/>
            <a:ext cx="8143932" cy="5426090"/>
          </a:xfrm>
          <a:prstGeom prst="rect">
            <a:avLst/>
          </a:prstGeom>
          <a:noFill/>
          <a:ln w="9525">
            <a:noFill/>
            <a:miter lim="800000"/>
            <a:headEnd/>
            <a:tailEnd/>
          </a:ln>
        </p:spPr>
        <p:txBody>
          <a:bodyPr/>
          <a:lstStyle/>
          <a:p>
            <a:pPr>
              <a:lnSpc>
                <a:spcPct val="80000"/>
              </a:lnSpc>
              <a:spcBef>
                <a:spcPct val="20000"/>
              </a:spcBef>
            </a:pPr>
            <a:r>
              <a:rPr lang="en-US" sz="2600" b="1" kern="10" dirty="0" smtClean="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5.4 </a:t>
            </a:r>
            <a:r>
              <a:rPr lang="en-US" sz="2600" b="1" kern="10" dirty="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Pre-examination procedure </a:t>
            </a:r>
            <a:r>
              <a:rPr lang="en-US" sz="2600" b="1" dirty="0">
                <a:latin typeface="Times New Roman" pitchFamily="18" charset="0"/>
                <a:cs typeface="LilyUPC" pitchFamily="34" charset="-34"/>
              </a:rPr>
              <a:t>	</a:t>
            </a:r>
          </a:p>
          <a:p>
            <a:pPr>
              <a:lnSpc>
                <a:spcPct val="8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5.4.1 </a:t>
            </a: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request form (sufficient information)</a:t>
            </a:r>
          </a:p>
          <a:p>
            <a:pPr>
              <a:lnSpc>
                <a:spcPct val="8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5.4.2 </a:t>
            </a: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Specific </a:t>
            </a: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instruction/primary samples </a:t>
            </a:r>
            <a:endPar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8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5.4.3 </a:t>
            </a: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sample collection manual </a:t>
            </a:r>
          </a:p>
          <a:p>
            <a:pPr>
              <a:lnSpc>
                <a:spcPct val="8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 copies / references </a:t>
            </a:r>
          </a:p>
          <a:p>
            <a:pPr>
              <a:lnSpc>
                <a:spcPct val="7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list of test </a:t>
            </a:r>
          </a:p>
          <a:p>
            <a:pPr>
              <a:lnSpc>
                <a:spcPct val="7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consent form</a:t>
            </a:r>
          </a:p>
          <a:p>
            <a:pPr>
              <a:lnSpc>
                <a:spcPct val="7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instruction for patients </a:t>
            </a:r>
          </a:p>
          <a:p>
            <a:pPr>
              <a:lnSpc>
                <a:spcPct val="7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information for </a:t>
            </a: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users</a:t>
            </a:r>
          </a:p>
          <a:p>
            <a:pPr>
              <a:lnSpc>
                <a:spcPct val="9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(b) procedures for</a:t>
            </a:r>
          </a:p>
          <a:p>
            <a:pPr>
              <a:lnSpc>
                <a:spcPct val="9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preparation of patient </a:t>
            </a:r>
          </a:p>
          <a:p>
            <a:pPr>
              <a:lnSpc>
                <a:spcPct val="9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identification of sample </a:t>
            </a:r>
          </a:p>
          <a:p>
            <a:pPr>
              <a:lnSpc>
                <a:spcPct val="9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sample collection </a:t>
            </a:r>
          </a:p>
          <a:p>
            <a:pPr>
              <a:lnSpc>
                <a:spcPct val="70000"/>
              </a:lnSpc>
              <a:spcBef>
                <a:spcPct val="20000"/>
              </a:spcBef>
            </a:pPr>
            <a:r>
              <a:rPr lang="en-US" sz="2600" b="1" dirty="0">
                <a:solidFill>
                  <a:srgbClr val="FF0066"/>
                </a:solidFill>
                <a:latin typeface="Cordia New" pitchFamily="34" charset="-34"/>
                <a:cs typeface="Cordia New" pitchFamily="34" charset="-34"/>
              </a:rPr>
              <a:t>	</a:t>
            </a:r>
            <a:r>
              <a:rPr lang="en-US" sz="2600" b="1" dirty="0">
                <a:solidFill>
                  <a:schemeClr val="bg1"/>
                </a:solidFill>
                <a:latin typeface="Cordia New" pitchFamily="34" charset="-34"/>
                <a:cs typeface="Cordia New" pitchFamily="34" charset="-34"/>
              </a:rPr>
              <a:t>	</a:t>
            </a:r>
            <a:endParaRPr lang="en-US" sz="2600" b="1" dirty="0">
              <a:latin typeface="Times New Roman" pitchFamily="18" charset="0"/>
              <a:cs typeface="LilyUPC" pitchFamily="34" charset="-34"/>
            </a:endParaRPr>
          </a:p>
        </p:txBody>
      </p:sp>
      <p:pic>
        <p:nvPicPr>
          <p:cNvPr id="4" name="Picture 3" descr="Syringe.gif"/>
          <p:cNvPicPr>
            <a:picLocks noChangeAspect="1"/>
          </p:cNvPicPr>
          <p:nvPr/>
        </p:nvPicPr>
        <p:blipFill>
          <a:blip r:embed="rId3" cstate="print"/>
          <a:stretch>
            <a:fillRect/>
          </a:stretch>
        </p:blipFill>
        <p:spPr>
          <a:xfrm>
            <a:off x="6991376" y="1795460"/>
            <a:ext cx="1771516" cy="3490928"/>
          </a:xfrm>
          <a:prstGeom prst="rect">
            <a:avLst/>
          </a:prstGeom>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
          <p:cNvSpPr>
            <a:spLocks noChangeArrowheads="1"/>
          </p:cNvSpPr>
          <p:nvPr/>
        </p:nvSpPr>
        <p:spPr bwMode="auto">
          <a:xfrm>
            <a:off x="142844" y="214290"/>
            <a:ext cx="8858280" cy="6000792"/>
          </a:xfrm>
          <a:prstGeom prst="rect">
            <a:avLst/>
          </a:prstGeom>
          <a:noFill/>
          <a:ln w="9525">
            <a:noFill/>
            <a:miter lim="800000"/>
            <a:headEnd/>
            <a:tailEnd/>
          </a:ln>
        </p:spPr>
        <p:txBody>
          <a:bodyPr/>
          <a:lstStyle/>
          <a:p>
            <a:pPr>
              <a:lnSpc>
                <a:spcPct val="60000"/>
              </a:lnSpc>
              <a:spcBef>
                <a:spcPct val="20000"/>
              </a:spcBef>
            </a:pPr>
            <a:r>
              <a:rPr lang="en-US" sz="2600" b="1" dirty="0" smtClean="0">
                <a:solidFill>
                  <a:srgbClr val="CC00CC"/>
                </a:solidFill>
                <a:latin typeface="Cordia New" pitchFamily="34" charset="-34"/>
                <a:cs typeface="Cordia New" pitchFamily="34" charset="-34"/>
              </a:rPr>
              <a:t>	</a:t>
            </a:r>
          </a:p>
          <a:p>
            <a:pPr>
              <a:lnSpc>
                <a:spcPct val="6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5.4.3 </a:t>
            </a: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sample collection manual (cont)</a:t>
            </a:r>
          </a:p>
          <a:p>
            <a:pPr>
              <a:lnSpc>
                <a:spcPct val="6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(c) </a:t>
            </a: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instructions for</a:t>
            </a:r>
            <a:endPar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6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completion of request form </a:t>
            </a:r>
          </a:p>
          <a:p>
            <a:pPr>
              <a:lnSpc>
                <a:spcPct val="6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type and amount of sample (collection)</a:t>
            </a:r>
          </a:p>
          <a:p>
            <a:pPr>
              <a:lnSpc>
                <a:spcPct val="6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special timing of collection </a:t>
            </a:r>
          </a:p>
          <a:p>
            <a:pPr>
              <a:lnSpc>
                <a:spcPct val="6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special handling</a:t>
            </a:r>
          </a:p>
          <a:p>
            <a:pPr>
              <a:lnSpc>
                <a:spcPct val="6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a:t>
            </a: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labeling</a:t>
            </a:r>
            <a:endPar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6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clinical information </a:t>
            </a:r>
          </a:p>
          <a:p>
            <a:pPr>
              <a:lnSpc>
                <a:spcPct val="6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identification of </a:t>
            </a: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patient/collectors</a:t>
            </a:r>
            <a:endPar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60000"/>
              </a:lnSpc>
              <a:spcBef>
                <a:spcPct val="20000"/>
              </a:spcBef>
            </a:pPr>
            <a:r>
              <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safe disposal </a:t>
            </a:r>
            <a:endPar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(d)  instructions for </a:t>
            </a:r>
          </a:p>
          <a:p>
            <a:pPr>
              <a:lnSpc>
                <a:spcPct val="9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storage</a:t>
            </a:r>
          </a:p>
          <a:p>
            <a:pPr>
              <a:lnSpc>
                <a:spcPct val="9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time limit</a:t>
            </a:r>
          </a:p>
          <a:p>
            <a:pPr>
              <a:lnSpc>
                <a:spcPct val="9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additional examinations</a:t>
            </a:r>
          </a:p>
          <a:p>
            <a:pPr>
              <a:lnSpc>
                <a:spcPct val="90000"/>
              </a:lnSpc>
              <a:spcBef>
                <a:spcPct val="20000"/>
              </a:spcBef>
            </a:pPr>
            <a:r>
              <a:rPr lang="en-US" sz="2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 repeat examination</a:t>
            </a:r>
          </a:p>
          <a:p>
            <a:pPr>
              <a:lnSpc>
                <a:spcPct val="60000"/>
              </a:lnSpc>
              <a:spcBef>
                <a:spcPct val="20000"/>
              </a:spcBef>
            </a:pPr>
            <a:endParaRPr lang="en-US" sz="2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p:txBody>
      </p:sp>
      <p:pic>
        <p:nvPicPr>
          <p:cNvPr id="3" name="Picture 2" descr="Sharp-Safety-Phlebotomy-Container-1-quart-191821-PRODUCT-MEDIUM_IMAGE.jpg"/>
          <p:cNvPicPr>
            <a:picLocks noChangeAspect="1"/>
          </p:cNvPicPr>
          <p:nvPr/>
        </p:nvPicPr>
        <p:blipFill>
          <a:blip r:embed="rId3" cstate="print"/>
          <a:stretch>
            <a:fillRect/>
          </a:stretch>
        </p:blipFill>
        <p:spPr>
          <a:xfrm>
            <a:off x="6500842" y="3571892"/>
            <a:ext cx="2286000" cy="2286000"/>
          </a:xfrm>
          <a:prstGeom prst="rect">
            <a:avLst/>
          </a:prstGeom>
          <a:ln>
            <a:solidFill>
              <a:srgbClr val="CC00CC"/>
            </a:solidFill>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609600"/>
            <a:ext cx="8243918" cy="962012"/>
          </a:xfrm>
        </p:spPr>
        <p:txBody>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5.4.1 request form </a:t>
            </a:r>
            <a:b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b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(sufficient information)</a:t>
            </a:r>
            <a:b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br>
            <a:endParaRPr lang="en-US" dirty="0"/>
          </a:p>
        </p:txBody>
      </p:sp>
      <p:sp>
        <p:nvSpPr>
          <p:cNvPr id="3" name="Content Placeholder 2"/>
          <p:cNvSpPr>
            <a:spLocks noGrp="1"/>
          </p:cNvSpPr>
          <p:nvPr>
            <p:ph idx="1"/>
          </p:nvPr>
        </p:nvSpPr>
        <p:spPr>
          <a:xfrm>
            <a:off x="0" y="1428736"/>
            <a:ext cx="9144000" cy="4667264"/>
          </a:xfrm>
        </p:spPr>
        <p:txBody>
          <a:bodyPr/>
          <a:lstStyle/>
          <a:p>
            <a:pPr algn="r">
              <a:buNone/>
            </a:pPr>
            <a:r>
              <a:rPr lang="fa-IR" sz="1800" b="1" dirty="0" smtClean="0"/>
              <a:t>فرم درخواست بايد شامل اطلاعات كافي براي شناسايي بيمار و درخواست كننده مجاز و نيز حاوي -5</a:t>
            </a:r>
          </a:p>
          <a:p>
            <a:pPr algn="r">
              <a:buNone/>
            </a:pPr>
            <a:r>
              <a:rPr lang="fa-IR" sz="1800" b="1" dirty="0" smtClean="0"/>
              <a:t>داده هاي باليني مرتبط باشد. الزامات ملي، منطق هاي و محلي بايد بكار گرفته شود.</a:t>
            </a:r>
          </a:p>
          <a:p>
            <a:pPr algn="r">
              <a:buNone/>
            </a:pPr>
            <a:r>
              <a:rPr lang="fa-IR" sz="1800" b="1" dirty="0" smtClean="0"/>
              <a:t>فرم درخواست يا معادل الكترونيكي آن بهتر است داراي فضاي كافي براي موارد زير و نه محدود به آنها باشد:</a:t>
            </a:r>
          </a:p>
          <a:p>
            <a:pPr algn="r">
              <a:buNone/>
            </a:pPr>
            <a:r>
              <a:rPr lang="fa-IR" sz="1800" b="1" dirty="0" smtClean="0"/>
              <a:t>الف) مشخصه منحصر به فرد بيمار</a:t>
            </a:r>
          </a:p>
          <a:p>
            <a:pPr algn="r">
              <a:buNone/>
            </a:pPr>
            <a:r>
              <a:rPr lang="fa-IR" sz="1800" b="1" dirty="0" smtClean="0"/>
              <a:t>ب) نام يا ديگر مشخصه منحصر به فرد پزشك يا فرد ديگري كه قانوناً مجاز به درخواست آزمايش ها يا</a:t>
            </a:r>
          </a:p>
          <a:p>
            <a:pPr algn="r">
              <a:buNone/>
            </a:pPr>
            <a:r>
              <a:rPr lang="fa-IR" sz="1800" b="1" dirty="0" smtClean="0"/>
              <a:t>استفاده از اطلاعات پزشكي از جمله مقصد گزارش مي باشد. در فرم درخواست نشاني پزشك درخواست</a:t>
            </a:r>
          </a:p>
          <a:p>
            <a:pPr algn="r">
              <a:buNone/>
            </a:pPr>
            <a:r>
              <a:rPr lang="fa-IR" sz="1800" b="1" dirty="0" smtClean="0"/>
              <a:t>كننده بهتر است به عنوان قسمتي از اطلاعات فرم مذكور وجود داشته باشد.</a:t>
            </a:r>
          </a:p>
          <a:p>
            <a:pPr algn="r">
              <a:buNone/>
            </a:pPr>
            <a:r>
              <a:rPr lang="fa-IR" sz="1800" b="1" dirty="0" smtClean="0"/>
              <a:t>ج) نوع و منشاء محل تشريحي نمونه اوليه، بر حسب تناسب</a:t>
            </a:r>
          </a:p>
          <a:p>
            <a:pPr algn="r">
              <a:buNone/>
            </a:pPr>
            <a:r>
              <a:rPr lang="fa-IR" sz="1800" b="1" dirty="0" smtClean="0"/>
              <a:t>د) آزمايش هاي درخواست شده</a:t>
            </a:r>
          </a:p>
          <a:p>
            <a:pPr algn="r">
              <a:buNone/>
            </a:pPr>
            <a:r>
              <a:rPr lang="fa-IR" sz="1800" b="1" dirty="0" smtClean="0"/>
              <a:t>ه) اطلاعات باليني مربوط به بيمار كه توصيه مي شود حداقل شامل جنسيت و تاريخ تولد به منظور</a:t>
            </a:r>
          </a:p>
          <a:p>
            <a:pPr algn="r">
              <a:buNone/>
            </a:pPr>
            <a:r>
              <a:rPr lang="fa-IR" sz="1800" b="1" dirty="0" smtClean="0"/>
              <a:t>انجام تفسيرها باشد.</a:t>
            </a:r>
          </a:p>
          <a:p>
            <a:pPr algn="r">
              <a:buNone/>
            </a:pPr>
            <a:r>
              <a:rPr lang="fa-IR" sz="1800" b="1" dirty="0" smtClean="0"/>
              <a:t>و)  تاريخ و زمان جمع آوري نمونه اوليه</a:t>
            </a:r>
          </a:p>
          <a:p>
            <a:pPr algn="r">
              <a:buNone/>
            </a:pPr>
            <a:r>
              <a:rPr lang="fa-IR" sz="1800" b="1" dirty="0" smtClean="0"/>
              <a:t>ز ) تاريخ و زمان دريافت نمونه ها توسط آزمايشگاه</a:t>
            </a:r>
          </a:p>
          <a:p>
            <a:pPr algn="r">
              <a:buNone/>
            </a:pPr>
            <a:r>
              <a:rPr lang="fa-IR" sz="1800" b="1" dirty="0" smtClean="0"/>
              <a:t>ساختار فرم درخواست (به عنوان مثال: الكترونيكي يا كاغذي) و نحوه ارتباط درخواست ها با آزمايشگاه بهتر</a:t>
            </a:r>
          </a:p>
          <a:p>
            <a:pPr algn="r">
              <a:buNone/>
            </a:pPr>
            <a:r>
              <a:rPr lang="fa-IR" sz="1800" b="1" dirty="0" smtClean="0"/>
              <a:t>است طي مذاكره با استفاده كنندگان از خدمات آزمايشگاه تعيين شود.</a:t>
            </a:r>
            <a:endParaRPr lang="en-US" sz="1800" b="1"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9600"/>
            <a:ext cx="9144000" cy="1143000"/>
          </a:xfrm>
        </p:spPr>
        <p:txBody>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5.4.2 </a:t>
            </a:r>
            <a:b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b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Specific instruction/primary samples </a:t>
            </a:r>
            <a:b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br>
            <a:endParaRPr lang="en-US" dirty="0"/>
          </a:p>
        </p:txBody>
      </p:sp>
      <p:sp>
        <p:nvSpPr>
          <p:cNvPr id="3" name="Content Placeholder 2"/>
          <p:cNvSpPr>
            <a:spLocks noGrp="1"/>
          </p:cNvSpPr>
          <p:nvPr>
            <p:ph idx="1"/>
          </p:nvPr>
        </p:nvSpPr>
        <p:spPr/>
        <p:txBody>
          <a:bodyPr/>
          <a:lstStyle/>
          <a:p>
            <a:pPr algn="r">
              <a:buNone/>
            </a:pPr>
            <a:r>
              <a:rPr lang="fa-IR" dirty="0" smtClean="0"/>
              <a:t>دستورالعمل هاي خاص براي جمع آوري و جابجايي مناسب نمونه هاي اوليه بايد به وسيله مديريت آزمايشگاه، مستند شده و استقرار يابد</a:t>
            </a:r>
            <a:endParaRPr lang="fa-IR" b="1" dirty="0" smtClean="0"/>
          </a:p>
          <a:p>
            <a:pPr algn="r">
              <a:buNone/>
            </a:pPr>
            <a:r>
              <a:rPr lang="fa-IR" dirty="0" smtClean="0"/>
              <a:t>و در دسترس مسئول جمع آوري نمونه هاي اوليه قرار گيرد. كتابچه راهنماي جمع آوري نمونه اوليه بايد حاوي اين دستورالعمل ها باشد.</a:t>
            </a:r>
            <a:endParaRPr 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772400" cy="642918"/>
          </a:xfrm>
        </p:spPr>
        <p:txBody>
          <a:bodyPr/>
          <a:lstStyle/>
          <a:p>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5.4.3 sample collection manual </a:t>
            </a:r>
            <a:b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br>
            <a:endParaRPr lang="en-US" sz="2400" dirty="0"/>
          </a:p>
        </p:txBody>
      </p:sp>
      <p:sp>
        <p:nvSpPr>
          <p:cNvPr id="3" name="Content Placeholder 2"/>
          <p:cNvSpPr>
            <a:spLocks noGrp="1"/>
          </p:cNvSpPr>
          <p:nvPr>
            <p:ph idx="1"/>
          </p:nvPr>
        </p:nvSpPr>
        <p:spPr>
          <a:xfrm>
            <a:off x="0" y="357166"/>
            <a:ext cx="9144000" cy="5738834"/>
          </a:xfrm>
        </p:spPr>
        <p:txBody>
          <a:bodyPr/>
          <a:lstStyle/>
          <a:p>
            <a:pPr algn="r">
              <a:buNone/>
            </a:pPr>
            <a:r>
              <a:rPr lang="fa-IR" sz="1200" b="1" dirty="0" smtClean="0"/>
              <a:t>كتابچه راهنماي جمع آوري نمونه اوليه بايد شامل موارد زير باشد:</a:t>
            </a:r>
          </a:p>
          <a:p>
            <a:pPr algn="r">
              <a:buNone/>
            </a:pPr>
            <a:r>
              <a:rPr lang="fa-IR" sz="1400" b="1" dirty="0" smtClean="0">
                <a:solidFill>
                  <a:srgbClr val="FF0000"/>
                </a:solidFill>
              </a:rPr>
              <a:t>الف) رونوشت هايي از ، </a:t>
            </a:r>
          </a:p>
          <a:p>
            <a:pPr algn="r">
              <a:buNone/>
            </a:pPr>
            <a:r>
              <a:rPr lang="fa-IR" sz="1200" b="1" dirty="0" smtClean="0"/>
              <a:t>1) فهرست آزمايش هاي قابل ارائه توسط آزمايشگاه</a:t>
            </a:r>
          </a:p>
          <a:p>
            <a:pPr algn="r">
              <a:buNone/>
            </a:pPr>
            <a:r>
              <a:rPr lang="fa-IR" sz="1200" b="1" dirty="0" smtClean="0"/>
              <a:t>2) فرم هاي رضايت، در صورت كاربرد</a:t>
            </a:r>
          </a:p>
          <a:p>
            <a:pPr algn="r">
              <a:buNone/>
            </a:pPr>
            <a:r>
              <a:rPr lang="fa-IR" sz="1200" b="1" dirty="0" smtClean="0"/>
              <a:t>3) اطلاعات و دستورالعمل هاي تهيه شده جهت ارائه به بيماران در رابطه با چگونگي آماده سازي خود</a:t>
            </a:r>
          </a:p>
          <a:p>
            <a:pPr algn="r">
              <a:buNone/>
            </a:pPr>
            <a:r>
              <a:rPr lang="fa-IR" sz="1200" b="1" dirty="0" smtClean="0"/>
              <a:t>قبل از جمع آوري نمونه اوليه</a:t>
            </a:r>
          </a:p>
          <a:p>
            <a:pPr algn="r">
              <a:buNone/>
            </a:pPr>
            <a:r>
              <a:rPr lang="fa-IR" sz="1200" b="1" dirty="0" smtClean="0"/>
              <a:t>4) اطلاعات براي استفاده كنندگان از خدمات آزمايشگاهي در رابطه با معيارهاي كاربردي پزشكي و</a:t>
            </a:r>
          </a:p>
          <a:p>
            <a:pPr algn="r">
              <a:buNone/>
            </a:pPr>
            <a:r>
              <a:rPr lang="fa-IR" sz="1200" b="1" dirty="0" smtClean="0"/>
              <a:t>انتخاب مناسب روش هاي اجرايي موجود</a:t>
            </a:r>
          </a:p>
          <a:p>
            <a:pPr algn="r">
              <a:buNone/>
            </a:pPr>
            <a:r>
              <a:rPr lang="fa-IR" sz="1200" b="1" dirty="0" smtClean="0">
                <a:solidFill>
                  <a:srgbClr val="FF0000"/>
                </a:solidFill>
              </a:rPr>
              <a:t>ب) روش هاي اجرايي براي</a:t>
            </a:r>
          </a:p>
          <a:p>
            <a:pPr algn="r">
              <a:buNone/>
            </a:pPr>
            <a:r>
              <a:rPr lang="fa-IR" sz="1200" b="1" dirty="0" smtClean="0"/>
              <a:t>1) آماده سازي بيمار (به عنوان مثال: دستورالعمل هايي براي مراقبت كنندگان و نمونه گيران خون)</a:t>
            </a:r>
          </a:p>
          <a:p>
            <a:pPr algn="r">
              <a:buNone/>
            </a:pPr>
            <a:r>
              <a:rPr lang="fa-IR" sz="1200" b="1" dirty="0" smtClean="0"/>
              <a:t>2) شناسايي نمونه اوليه</a:t>
            </a:r>
          </a:p>
          <a:p>
            <a:pPr algn="r">
              <a:buNone/>
            </a:pPr>
            <a:r>
              <a:rPr lang="fa-IR" sz="1200" b="1" dirty="0" smtClean="0"/>
              <a:t>3) جمع آوري نمونه اوليه (به عنوان مثال: خون گيري، سوراخ كردن پوست، خون، ادرار و ديگر مايعات</a:t>
            </a:r>
          </a:p>
          <a:p>
            <a:pPr algn="r">
              <a:buNone/>
            </a:pPr>
            <a:r>
              <a:rPr lang="fa-IR" sz="1200" b="1" dirty="0" smtClean="0"/>
              <a:t>بدن)، با شرح در مورد ظروف نمونه هاي اوليه و هر گونه افزودن يهاي لازم</a:t>
            </a:r>
          </a:p>
          <a:p>
            <a:pPr algn="r">
              <a:buNone/>
            </a:pPr>
            <a:r>
              <a:rPr lang="fa-IR" sz="1200" b="1" dirty="0" smtClean="0">
                <a:solidFill>
                  <a:srgbClr val="FF0000"/>
                </a:solidFill>
              </a:rPr>
              <a:t>ج) دستورالعمل هايي براي</a:t>
            </a:r>
          </a:p>
          <a:p>
            <a:pPr algn="r">
              <a:buNone/>
            </a:pPr>
            <a:r>
              <a:rPr lang="fa-IR" sz="1200" b="1" dirty="0" smtClean="0"/>
              <a:t>1) تكميل فرم درخواست يا درخواست الكترونيكي</a:t>
            </a:r>
          </a:p>
          <a:p>
            <a:pPr algn="r">
              <a:buNone/>
            </a:pPr>
            <a:r>
              <a:rPr lang="fa-IR" sz="1200" b="1" dirty="0" smtClean="0"/>
              <a:t>2) نوع و مقدار نمونه اوليه اي كه جمع آوري مي شود</a:t>
            </a:r>
          </a:p>
          <a:p>
            <a:pPr algn="r">
              <a:buNone/>
            </a:pPr>
            <a:r>
              <a:rPr lang="fa-IR" sz="1200" b="1" dirty="0" smtClean="0"/>
              <a:t>3) زمان مخصوص جمع آوري، در صورت لزوم</a:t>
            </a:r>
          </a:p>
          <a:p>
            <a:pPr algn="r">
              <a:buNone/>
            </a:pPr>
            <a:r>
              <a:rPr lang="fa-IR" sz="1200" b="1" dirty="0" smtClean="0"/>
              <a:t>4) هر نوع نياز به جابجايي خاص بين زمان جمع آوري و زمان دريافت توسط آزمايشگاه (الزامات</a:t>
            </a:r>
          </a:p>
          <a:p>
            <a:pPr algn="r">
              <a:buNone/>
            </a:pPr>
            <a:r>
              <a:rPr lang="fa-IR" sz="1200" b="1" dirty="0" smtClean="0"/>
              <a:t>حمل و نقل، سرد نگه داشتن، گرم نگه داشتن، تحويل فوري و غيره)</a:t>
            </a:r>
          </a:p>
          <a:p>
            <a:pPr algn="r">
              <a:buNone/>
            </a:pPr>
            <a:r>
              <a:rPr lang="fa-IR" sz="1200" b="1" dirty="0" smtClean="0"/>
              <a:t>5) برچسب گذاري نمونه هاي اوليه</a:t>
            </a:r>
          </a:p>
          <a:p>
            <a:pPr algn="r">
              <a:buNone/>
            </a:pPr>
            <a:r>
              <a:rPr lang="fa-IR" sz="1200" b="1" dirty="0" smtClean="0"/>
              <a:t>6) اطلاعات باليني (به عنوان مثال: سابقه مصرف داروها)</a:t>
            </a:r>
          </a:p>
          <a:p>
            <a:pPr algn="r">
              <a:buNone/>
            </a:pPr>
            <a:r>
              <a:rPr lang="fa-IR" sz="1200" b="1" dirty="0" smtClean="0"/>
              <a:t>7) شناسايي قطعي و مشروح بيماري كه نمونه اوليه او جمع آوري شده است.</a:t>
            </a:r>
          </a:p>
          <a:p>
            <a:pPr algn="r">
              <a:buNone/>
            </a:pPr>
            <a:r>
              <a:rPr lang="fa-IR" sz="1200" b="1" dirty="0" smtClean="0"/>
              <a:t>8) ثبت مشخصات فردي كه نمونه اوليه را جمع آوري مي كند.</a:t>
            </a:r>
          </a:p>
          <a:p>
            <a:pPr algn="r">
              <a:buNone/>
            </a:pPr>
            <a:r>
              <a:rPr lang="fa-IR" sz="1200" b="1" dirty="0" smtClean="0"/>
              <a:t>9) وارهايي ايمن موادي كه در جمع آوري استفاده مي شود.</a:t>
            </a:r>
          </a:p>
          <a:p>
            <a:pPr algn="r">
              <a:buNone/>
            </a:pPr>
            <a:r>
              <a:rPr lang="fa-IR" sz="1200" b="1" dirty="0" smtClean="0">
                <a:solidFill>
                  <a:srgbClr val="FF0000"/>
                </a:solidFill>
              </a:rPr>
              <a:t>د) دستورالعمل هايي براي</a:t>
            </a:r>
          </a:p>
          <a:p>
            <a:pPr algn="r">
              <a:buNone/>
            </a:pPr>
            <a:r>
              <a:rPr lang="fa-IR" sz="1200" b="1" dirty="0" smtClean="0"/>
              <a:t>1) ذخيره سازي نمونه هاي آزمايش شده</a:t>
            </a:r>
          </a:p>
          <a:p>
            <a:pPr algn="r">
              <a:buNone/>
            </a:pPr>
            <a:r>
              <a:rPr lang="fa-IR" sz="1200" b="1" dirty="0" smtClean="0"/>
              <a:t>2) محدوده هاي زماني براي درخواست ساير آزمايش ها</a:t>
            </a:r>
          </a:p>
          <a:p>
            <a:pPr algn="r">
              <a:buNone/>
            </a:pPr>
            <a:r>
              <a:rPr lang="fa-IR" sz="1200" b="1" dirty="0" smtClean="0"/>
              <a:t>3) ساير آزمايش ها</a:t>
            </a:r>
          </a:p>
          <a:p>
            <a:pPr algn="r">
              <a:buNone/>
            </a:pPr>
            <a:r>
              <a:rPr lang="fa-IR" sz="1200" b="1" dirty="0" smtClean="0"/>
              <a:t>4) تكرار آزمايش به دليل اشكال در انجام آزمايش يا آزماي شهاي بيشتر بر همان نمونه اوليه</a:t>
            </a:r>
            <a:endParaRPr lang="en-US" sz="1200" b="1"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ChangeArrowheads="1"/>
          </p:cNvSpPr>
          <p:nvPr/>
        </p:nvSpPr>
        <p:spPr bwMode="auto">
          <a:xfrm>
            <a:off x="71438" y="357166"/>
            <a:ext cx="9001156" cy="4086236"/>
          </a:xfrm>
          <a:prstGeom prst="rect">
            <a:avLst/>
          </a:prstGeom>
          <a:noFill/>
          <a:ln w="9525">
            <a:noFill/>
            <a:miter lim="800000"/>
            <a:headEnd/>
            <a:tailEnd/>
          </a:ln>
        </p:spPr>
        <p:txBody>
          <a:bodyPr/>
          <a:lstStyle/>
          <a:p>
            <a:pPr>
              <a:lnSpc>
                <a:spcPct val="9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5.4.4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Manual - part of doc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control </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9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5.4.5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traceable</a:t>
            </a:r>
          </a:p>
          <a:p>
            <a:pPr>
              <a:lnSpc>
                <a:spcPct val="9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5.4.6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Monitor the transportation</a:t>
            </a:r>
          </a:p>
          <a:p>
            <a:pPr>
              <a:lnSpc>
                <a:spcPct val="9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time frame</a:t>
            </a:r>
          </a:p>
          <a:p>
            <a:pPr>
              <a:lnSpc>
                <a:spcPct val="9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temperature interval </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9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safely </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9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5.4.7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record - sample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received</a:t>
            </a:r>
          </a:p>
          <a:p>
            <a:pPr>
              <a:lnSpc>
                <a:spcPct val="9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5.4.8 acceptance/rejection/compromise criteria and report</a:t>
            </a:r>
          </a:p>
          <a:p>
            <a:pPr>
              <a:lnSpc>
                <a:spcPct val="9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sz="3600" b="1" dirty="0">
                <a:solidFill>
                  <a:schemeClr val="bg1"/>
                </a:solidFill>
                <a:latin typeface="Cordia New" pitchFamily="34" charset="-34"/>
                <a:cs typeface="Cordia New" pitchFamily="34" charset="-34"/>
              </a:rPr>
              <a:t>	</a:t>
            </a:r>
          </a:p>
        </p:txBody>
      </p:sp>
      <p:pic>
        <p:nvPicPr>
          <p:cNvPr id="3" name="Picture 2" descr="phlebotomy1.jpg"/>
          <p:cNvPicPr>
            <a:picLocks noChangeAspect="1"/>
          </p:cNvPicPr>
          <p:nvPr/>
        </p:nvPicPr>
        <p:blipFill>
          <a:blip r:embed="rId3" cstate="print"/>
          <a:stretch>
            <a:fillRect/>
          </a:stretch>
        </p:blipFill>
        <p:spPr>
          <a:xfrm>
            <a:off x="1357290" y="4286256"/>
            <a:ext cx="5929354" cy="1971675"/>
          </a:xfrm>
          <a:prstGeom prst="rect">
            <a:avLst/>
          </a:prstGeom>
        </p:spPr>
      </p:pic>
      <p:pic>
        <p:nvPicPr>
          <p:cNvPr id="4" name="Picture 3" descr="manual.jpg"/>
          <p:cNvPicPr>
            <a:picLocks noChangeAspect="1"/>
          </p:cNvPicPr>
          <p:nvPr/>
        </p:nvPicPr>
        <p:blipFill>
          <a:blip r:embed="rId4" cstate="print"/>
          <a:stretch>
            <a:fillRect/>
          </a:stretch>
        </p:blipFill>
        <p:spPr>
          <a:xfrm rot="1888127">
            <a:off x="6357950" y="571480"/>
            <a:ext cx="2049402" cy="2357441"/>
          </a:xfrm>
          <a:prstGeom prst="rect">
            <a:avLst/>
          </a:prstGeo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p:cNvSpPr>
            <a:spLocks noChangeArrowheads="1"/>
          </p:cNvSpPr>
          <p:nvPr/>
        </p:nvSpPr>
        <p:spPr bwMode="auto">
          <a:xfrm>
            <a:off x="285720" y="571480"/>
            <a:ext cx="5929354" cy="3071834"/>
          </a:xfrm>
          <a:prstGeom prst="rect">
            <a:avLst/>
          </a:prstGeom>
          <a:noFill/>
          <a:ln w="9525">
            <a:noFill/>
            <a:miter lim="800000"/>
            <a:headEnd/>
            <a:tailEnd/>
          </a:ln>
        </p:spPr>
        <p:txBody>
          <a:bodyPr/>
          <a:lstStyle/>
          <a:p>
            <a:pPr>
              <a:lnSpc>
                <a:spcPct val="9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5.4.9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volume</a:t>
            </a:r>
          </a:p>
          <a:p>
            <a:pPr>
              <a:lnSpc>
                <a:spcPct val="9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5.4.10 review request</a:t>
            </a:r>
          </a:p>
          <a:p>
            <a:pPr>
              <a:lnSpc>
                <a:spcPct val="9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5.4.11 documented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procedure/urgent </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a:lnSpc>
                <a:spcPct val="9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5.4.12 sample portion - traceable </a:t>
            </a:r>
          </a:p>
          <a:p>
            <a:pPr>
              <a:lnSpc>
                <a:spcPct val="9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5.4.13 verbal </a:t>
            </a:r>
            <a:r>
              <a:rPr lang="en-US"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requets</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policy</a:t>
            </a:r>
          </a:p>
          <a:p>
            <a:pPr>
              <a:lnSpc>
                <a:spcPct val="90000"/>
              </a:lnSpc>
              <a:spcBef>
                <a:spcPct val="20000"/>
              </a:spcBef>
            </a:pP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5.4.14 store for a specified time</a:t>
            </a:r>
          </a:p>
        </p:txBody>
      </p:sp>
      <p:pic>
        <p:nvPicPr>
          <p:cNvPr id="3" name="Picture 2" descr="phlebotomy.jpg"/>
          <p:cNvPicPr>
            <a:picLocks noChangeAspect="1"/>
          </p:cNvPicPr>
          <p:nvPr/>
        </p:nvPicPr>
        <p:blipFill>
          <a:blip r:embed="rId3" cstate="print"/>
          <a:stretch>
            <a:fillRect/>
          </a:stretch>
        </p:blipFill>
        <p:spPr>
          <a:xfrm>
            <a:off x="5500694" y="3357878"/>
            <a:ext cx="3286148" cy="2857204"/>
          </a:xfrm>
          <a:prstGeom prst="rect">
            <a:avLst/>
          </a:prstGeom>
        </p:spPr>
      </p:pic>
      <p:pic>
        <p:nvPicPr>
          <p:cNvPr id="4" name="Picture 3" descr="phleb3.jpg"/>
          <p:cNvPicPr>
            <a:picLocks noChangeAspect="1"/>
          </p:cNvPicPr>
          <p:nvPr/>
        </p:nvPicPr>
        <p:blipFill>
          <a:blip r:embed="rId4" cstate="print"/>
          <a:stretch>
            <a:fillRect/>
          </a:stretch>
        </p:blipFill>
        <p:spPr>
          <a:xfrm>
            <a:off x="6619904" y="714356"/>
            <a:ext cx="2095500" cy="1628775"/>
          </a:xfrm>
          <a:prstGeom prst="rect">
            <a:avLst/>
          </a:prstGeom>
        </p:spPr>
      </p:pic>
      <p:pic>
        <p:nvPicPr>
          <p:cNvPr id="5" name="Picture 4" descr="phlebotomy2.gif"/>
          <p:cNvPicPr>
            <a:picLocks noChangeAspect="1"/>
          </p:cNvPicPr>
          <p:nvPr/>
        </p:nvPicPr>
        <p:blipFill>
          <a:blip r:embed="rId5" cstate="print"/>
          <a:stretch>
            <a:fillRect/>
          </a:stretch>
        </p:blipFill>
        <p:spPr>
          <a:xfrm>
            <a:off x="1214414" y="4086242"/>
            <a:ext cx="2381250" cy="1771650"/>
          </a:xfrm>
          <a:prstGeom prst="rect">
            <a:avLst/>
          </a:prstGeom>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142844" y="285728"/>
            <a:ext cx="8786874" cy="3500462"/>
          </a:xfrm>
          <a:prstGeom prst="rect">
            <a:avLst/>
          </a:prstGeom>
          <a:noFill/>
          <a:ln w="9525">
            <a:noFill/>
            <a:miter lim="800000"/>
            <a:headEnd/>
            <a:tailEnd/>
          </a:ln>
        </p:spPr>
        <p:txBody>
          <a:bodyPr/>
          <a:lstStyle/>
          <a:p>
            <a:pPr>
              <a:lnSpc>
                <a:spcPct val="60000"/>
              </a:lnSpc>
              <a:spcBef>
                <a:spcPct val="20000"/>
              </a:spcBef>
            </a:pPr>
            <a:endParaRPr lang="en-US" sz="3200" b="1" kern="10" dirty="0" smtClean="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endParaRPr>
          </a:p>
          <a:p>
            <a:pPr>
              <a:lnSpc>
                <a:spcPct val="60000"/>
              </a:lnSpc>
              <a:spcBef>
                <a:spcPct val="20000"/>
              </a:spcBef>
            </a:pPr>
            <a:r>
              <a:rPr lang="en-US" sz="3200" b="1" kern="10" dirty="0" smtClean="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5.5 </a:t>
            </a:r>
            <a:r>
              <a:rPr lang="en-US" sz="3200" b="1" kern="10" dirty="0">
                <a:ln w="9525">
                  <a:solidFill>
                    <a:srgbClr val="000000"/>
                  </a:solidFill>
                  <a:round/>
                  <a:headEnd/>
                  <a:tailEnd/>
                </a:ln>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1"/>
                </a:gradFill>
                <a:latin typeface="Times New Roman"/>
                <a:cs typeface="Times New Roman"/>
              </a:rPr>
              <a:t>	Examination procedure</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5.5.1 examination procedures</a:t>
            </a: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endParaRP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5.5.2 validated procedures</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5.5.3 procedures-documented and available</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5.5.4 Performance specifications</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5.5.5 biological </a:t>
            </a:r>
            <a:r>
              <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reference interval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 review</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5.5.6 list of current examination procedures</a:t>
            </a:r>
          </a:p>
          <a:p>
            <a:pPr lvl="1">
              <a:lnSpc>
                <a:spcPct val="60000"/>
              </a:lnSpc>
              <a:spcBef>
                <a:spcPct val="20000"/>
              </a:spcBef>
            </a:pP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5.5.7</a:t>
            </a:r>
            <a:r>
              <a:rPr lang="en-US" dirty="0" smtClean="0"/>
              <a:t> </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rPr>
              <a:t>change an examination procedure</a:t>
            </a:r>
          </a:p>
        </p:txBody>
      </p:sp>
      <p:pic>
        <p:nvPicPr>
          <p:cNvPr id="3" name="Picture 2" descr="elsenga3.jpg"/>
          <p:cNvPicPr>
            <a:picLocks noChangeAspect="1"/>
          </p:cNvPicPr>
          <p:nvPr/>
        </p:nvPicPr>
        <p:blipFill>
          <a:blip r:embed="rId3" cstate="print"/>
          <a:stretch>
            <a:fillRect/>
          </a:stretch>
        </p:blipFill>
        <p:spPr>
          <a:xfrm>
            <a:off x="2285984" y="3857628"/>
            <a:ext cx="3714776" cy="2344023"/>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การออกแบบเริ่มต้น">
  <a:themeElements>
    <a:clrScheme name="การออกแบบเริ่มต้น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การออกแบบเริ่มต้น">
      <a:majorFont>
        <a:latin typeface="Angsana New"/>
        <a:ea typeface=""/>
        <a:cs typeface="Angsana New"/>
      </a:majorFont>
      <a:minorFont>
        <a:latin typeface="Angsana New"/>
        <a:ea typeface=""/>
        <a:cs typeface="Angsana New"/>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Angsana New" pitchFamily="18" charset="-34"/>
            <a:cs typeface="Angsana New" pitchFamily="18" charset="-34"/>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Angsana New" pitchFamily="18" charset="-34"/>
            <a:cs typeface="Angsana New" pitchFamily="18" charset="-34"/>
          </a:defRPr>
        </a:defPPr>
      </a:lstStyle>
    </a:lnDef>
  </a:objectDefaults>
  <a:extraClrSchemeLst>
    <a:extraClrScheme>
      <a:clrScheme name="การออกแบบเริ่มต้น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การออกแบบเริ่มต้น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การออกแบบเริ่มต้น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การออกแบบเริ่มต้น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การออกแบบเริ่มต้น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การออกแบบเริ่มต้น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การออกแบบเริ่มต้น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6709</TotalTime>
  <Words>3993</Words>
  <Application>Microsoft Office PowerPoint</Application>
  <PresentationFormat>On-screen Show (4:3)</PresentationFormat>
  <Paragraphs>923</Paragraphs>
  <Slides>104</Slides>
  <Notes>58</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104</vt:i4>
      </vt:variant>
    </vt:vector>
  </HeadingPairs>
  <TitlesOfParts>
    <vt:vector size="107" baseType="lpstr">
      <vt:lpstr>การออกแบบเริ่มต้น</vt:lpstr>
      <vt:lpstr>Clip</vt:lpstr>
      <vt:lpstr>Image</vt:lpstr>
      <vt:lpstr>Slide 1</vt:lpstr>
      <vt:lpstr>Slide 2</vt:lpstr>
      <vt:lpstr>دکتر شیرین دکترای علوم آزمایشگاهی مشاور ، مدرس و سرممیز سیستم های مدیریت کیفیت  و زیست محیطی و بهداشت حرفه ای در مراکز درمانی   </vt:lpstr>
      <vt:lpstr>اهمیت کیفیت در آزمایشگاه</vt:lpstr>
      <vt:lpstr>Slide 5</vt:lpstr>
      <vt:lpstr>Slide 6</vt:lpstr>
      <vt:lpstr>Slide 7</vt:lpstr>
      <vt:lpstr>خدمت  نامنطبق(رخداد)</vt:lpstr>
      <vt:lpstr>Slide 9</vt:lpstr>
      <vt:lpstr>Slide 10</vt:lpstr>
      <vt:lpstr>Slide 11</vt:lpstr>
      <vt:lpstr>Slide 12</vt:lpstr>
      <vt:lpstr>Slide 13</vt:lpstr>
      <vt:lpstr>Slide 14</vt:lpstr>
      <vt:lpstr>Slide 15</vt:lpstr>
      <vt:lpstr>پس برای ماندن باید از  ابزار کیفیت  بهره برد  چگونه؟</vt:lpstr>
      <vt:lpstr>Slide 17</vt:lpstr>
      <vt:lpstr>Slide 18</vt:lpstr>
      <vt:lpstr>آشنایی با الزامات  استاندارد ISO 15189:2007</vt:lpstr>
      <vt:lpstr>Slide 20</vt:lpstr>
      <vt:lpstr>Slide 21</vt:lpstr>
      <vt:lpstr>Slide 22</vt:lpstr>
      <vt:lpstr>Slide 23</vt:lpstr>
      <vt:lpstr>Slide 24</vt:lpstr>
      <vt:lpstr>Slide 25</vt:lpstr>
      <vt:lpstr>Foreword</vt:lpstr>
      <vt:lpstr>Slide 27</vt:lpstr>
      <vt:lpstr>Introduction</vt:lpstr>
      <vt:lpstr>Slide 29</vt:lpstr>
      <vt:lpstr>Slide 30</vt:lpstr>
      <vt:lpstr>Slide 31</vt:lpstr>
      <vt:lpstr>Slide 32</vt:lpstr>
      <vt:lpstr>Terms and Definitions</vt:lpstr>
      <vt:lpstr>Slide 34</vt:lpstr>
      <vt:lpstr>Slide 35</vt:lpstr>
      <vt:lpstr>Slide 36</vt:lpstr>
      <vt:lpstr>Slide 37</vt:lpstr>
      <vt:lpstr>Slide 38</vt:lpstr>
      <vt:lpstr>Slide 39</vt:lpstr>
      <vt:lpstr>Slide 40</vt:lpstr>
      <vt:lpstr>تشریح الزامات ISO 15189:2007 (بند 4 : الزامات مدیریتی)  دکتر شیرین</vt:lpstr>
      <vt:lpstr>Slide 42</vt:lpstr>
      <vt:lpstr>Slide 43</vt:lpstr>
      <vt:lpstr>Clause 4. Management requirements</vt:lpstr>
      <vt:lpstr>Clause 4. Management requirements</vt:lpstr>
      <vt:lpstr>Slide 46</vt:lpstr>
      <vt:lpstr>Slide 47</vt:lpstr>
      <vt:lpstr>4-1- سازمان و مدیریت: 4-1-1- آزمایشگاه باید از نظر قانونی قابل شناسایی باشد. 4-1-2- آزمایشگاه باید طوری طرح ریزی شود که نیازهای بیماران و کلیه کارکنان بالینی برآورده شود. 4-1-3- آزمایشگاه باید الزامات این استاندارد را در محل های دائمی و موقت رعایت کند. 4-1-4- مسئولیت های کارکنان که تاثیرگذار بر آزمایش نمونه های اولیه می باشند باید مشخص شوند. بهتر است ملاحظات مالی و سیاسی (مثل انگیزه ها) روز آزمون تاثیر نگذارد. 4-1-5- مدیریت آزمایشگاه باید مسئولیت طراحی، اجرا، نگهداری و بهبود سیستم مدیریت کیفیت را بر عهده داشته باشد. 4-1-6- مدیریت آزمایشگاه باید اطمینان دهد که فرآیندهای ارتباطی مناسبی در داخل آزمایشگاه ایجاد شده است و آن ارتباط بر اساس اثربخشی سیستم مدیریت کیفیت می باشد.</vt:lpstr>
      <vt:lpstr>Slide 49</vt:lpstr>
      <vt:lpstr>Slide 50</vt:lpstr>
      <vt:lpstr>4-2- سیستم مدیریت کیفیت: 4-2-1- خط مشی ها، فرآیندها، برنامه ها، روش های اجرایی و دستورالعمل ها باید مستند شوند و به اطلاع کلیه کارکنان مربوطه رسانده شوند. 4-2-2- شامل کنترل کیفی داخلی و کنترل کیفی خارجی  4-2-3- خط مشی و اهداف با نظر ریاست تدوین شود و در دسترس باشد. 4-2-4- تدوین نظامنامه 4-2-5- برنامه ای را ایجاد و برقرار کند که به طور مرتب کالیبراسیون  عملکرد تجهیزات و معرف ها را پایش کند و نگهداری تجهیزات نیز انجام گیرد. </vt:lpstr>
      <vt:lpstr>Slide 52</vt:lpstr>
      <vt:lpstr>Slide 53</vt:lpstr>
      <vt:lpstr>4-3- کنترل مدارک: 4-2-1- خط مشی ها، فرآیندها، برنامه ها، روش های اجرایی و دستورالعمل ها باید مستند شوند و به اطلاع کلیه کارکنان مربوطه رسانده شوند. 4-2-2- شامل کنترل کیفی داخلی و کنترل کیفی خارجی  4-2-3- خط مشی و اهداف با نظر ریاست تدوین شود و در دسترس باشد. 4-2-4- تدوین نظامنامه 4-2-5- برنامه ای را ایجاد و برقرار کند که به طور مرتب کالیبراسیون  عملکرد تجهیزات و معرف ها را پایش کند و نگهداری تجهیزات نیز انجام گیرد. </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Preventive action Action taken to eliminate the cause of a potential nonconformity or undesirable potential situation  </vt:lpstr>
      <vt:lpstr>Slide 70</vt:lpstr>
      <vt:lpstr>Slide 71</vt:lpstr>
      <vt:lpstr>Slide 72</vt:lpstr>
      <vt:lpstr>Slide 73</vt:lpstr>
      <vt:lpstr>Slide 74</vt:lpstr>
      <vt:lpstr>Slide 75</vt:lpstr>
      <vt:lpstr>تشریح الزامات ISO 15189:2007 (بند 5 : الزامات فنی) دکتر نوشین</vt:lpstr>
      <vt:lpstr>Slide 77</vt:lpstr>
      <vt:lpstr>Clause 5. Technical requirements</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5.4.1 request form  (sufficient information) </vt:lpstr>
      <vt:lpstr>5.4.2  Specific instruction/primary samples  </vt:lpstr>
      <vt:lpstr>5.4.3 sample collection manual  </vt:lpstr>
      <vt:lpstr>Slide 97</vt:lpstr>
      <vt:lpstr>Slide 98</vt:lpstr>
      <vt:lpstr>Slide 99</vt:lpstr>
      <vt:lpstr>Slide 100</vt:lpstr>
      <vt:lpstr>Slide 101</vt:lpstr>
      <vt:lpstr>Slide 102</vt:lpstr>
      <vt:lpstr>Slide 103</vt:lpstr>
      <vt:lpstr>Slide 104</vt:lpstr>
    </vt:vector>
  </TitlesOfParts>
  <Company>BLQS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ไม่มีชื่อเรื่องภาพนิ่ง</dc:title>
  <dc:creator>EARTH</dc:creator>
  <cp:lastModifiedBy>maher</cp:lastModifiedBy>
  <cp:revision>494</cp:revision>
  <cp:lastPrinted>2004-03-26T09:54:17Z</cp:lastPrinted>
  <dcterms:created xsi:type="dcterms:W3CDTF">2003-06-09T03:58:10Z</dcterms:created>
  <dcterms:modified xsi:type="dcterms:W3CDTF">2015-08-16T08:03:42Z</dcterms:modified>
</cp:coreProperties>
</file>